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66" r:id="rId5"/>
    <p:sldId id="370" r:id="rId6"/>
    <p:sldId id="372" r:id="rId7"/>
    <p:sldId id="379" r:id="rId8"/>
    <p:sldId id="391" r:id="rId9"/>
    <p:sldId id="393" r:id="rId10"/>
    <p:sldId id="380" r:id="rId11"/>
    <p:sldId id="388" r:id="rId12"/>
    <p:sldId id="381" r:id="rId13"/>
    <p:sldId id="382" r:id="rId14"/>
    <p:sldId id="383" r:id="rId15"/>
    <p:sldId id="389" r:id="rId16"/>
    <p:sldId id="384" r:id="rId17"/>
    <p:sldId id="392" r:id="rId18"/>
    <p:sldId id="385" r:id="rId19"/>
    <p:sldId id="386" r:id="rId20"/>
    <p:sldId id="387" r:id="rId21"/>
    <p:sldId id="375" r:id="rId22"/>
    <p:sldId id="390" r:id="rId23"/>
    <p:sldId id="3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acre, Melissa - Communities" initials="GM-C" lastIdx="4" clrIdx="0">
    <p:extLst>
      <p:ext uri="{19B8F6BF-5375-455C-9EA6-DF929625EA0E}">
        <p15:presenceInfo xmlns:p15="http://schemas.microsoft.com/office/powerpoint/2012/main" userId="S::Melissa.Goodacre@oxfordshire.gov.uk::664bcaad-3812-47e1-98c1-3bfdefc20a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11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nskill, Pete - Oxfordshire County Council" userId="ede5c736-7eba-4123-8c7f-6b3e1b08e187" providerId="ADAL" clId="{EA381D5B-D4ED-4540-91B0-950E15D261CF}"/>
    <pc:docChg chg="custSel modSld">
      <pc:chgData name="Brunskill, Pete - Oxfordshire County Council" userId="ede5c736-7eba-4123-8c7f-6b3e1b08e187" providerId="ADAL" clId="{EA381D5B-D4ED-4540-91B0-950E15D261CF}" dt="2024-03-18T09:30:54.171" v="258" actId="115"/>
      <pc:docMkLst>
        <pc:docMk/>
      </pc:docMkLst>
      <pc:sldChg chg="modSp mod">
        <pc:chgData name="Brunskill, Pete - Oxfordshire County Council" userId="ede5c736-7eba-4123-8c7f-6b3e1b08e187" providerId="ADAL" clId="{EA381D5B-D4ED-4540-91B0-950E15D261CF}" dt="2024-03-18T09:21:57.964" v="59" actId="27636"/>
        <pc:sldMkLst>
          <pc:docMk/>
          <pc:sldMk cId="2870149453" sldId="266"/>
        </pc:sldMkLst>
        <pc:spChg chg="mod">
          <ac:chgData name="Brunskill, Pete - Oxfordshire County Council" userId="ede5c736-7eba-4123-8c7f-6b3e1b08e187" providerId="ADAL" clId="{EA381D5B-D4ED-4540-91B0-950E15D261CF}" dt="2024-03-18T09:21:53.829" v="57" actId="20577"/>
          <ac:spMkLst>
            <pc:docMk/>
            <pc:sldMk cId="2870149453" sldId="266"/>
            <ac:spMk id="3" creationId="{BBEA0E88-DBAE-45B1-A6B3-0B8EF15F6121}"/>
          </ac:spMkLst>
        </pc:spChg>
        <pc:spChg chg="mod">
          <ac:chgData name="Brunskill, Pete - Oxfordshire County Council" userId="ede5c736-7eba-4123-8c7f-6b3e1b08e187" providerId="ADAL" clId="{EA381D5B-D4ED-4540-91B0-950E15D261CF}" dt="2024-03-18T09:21:57.964" v="59" actId="27636"/>
          <ac:spMkLst>
            <pc:docMk/>
            <pc:sldMk cId="2870149453" sldId="266"/>
            <ac:spMk id="4" creationId="{197CA574-2383-4021-842E-F51967AA2412}"/>
          </ac:spMkLst>
        </pc:spChg>
      </pc:sldChg>
      <pc:sldChg chg="modSp mod">
        <pc:chgData name="Brunskill, Pete - Oxfordshire County Council" userId="ede5c736-7eba-4123-8c7f-6b3e1b08e187" providerId="ADAL" clId="{EA381D5B-D4ED-4540-91B0-950E15D261CF}" dt="2024-03-18T09:23:05.203" v="60" actId="113"/>
        <pc:sldMkLst>
          <pc:docMk/>
          <pc:sldMk cId="1903232141" sldId="372"/>
        </pc:sldMkLst>
        <pc:spChg chg="mod">
          <ac:chgData name="Brunskill, Pete - Oxfordshire County Council" userId="ede5c736-7eba-4123-8c7f-6b3e1b08e187" providerId="ADAL" clId="{EA381D5B-D4ED-4540-91B0-950E15D261CF}" dt="2024-03-18T09:23:05.203" v="60" actId="113"/>
          <ac:spMkLst>
            <pc:docMk/>
            <pc:sldMk cId="1903232141" sldId="372"/>
            <ac:spMk id="3" creationId="{A7CA56C5-17BA-B443-21EC-21DA6209AE95}"/>
          </ac:spMkLst>
        </pc:spChg>
      </pc:sldChg>
      <pc:sldChg chg="modSp">
        <pc:chgData name="Brunskill, Pete - Oxfordshire County Council" userId="ede5c736-7eba-4123-8c7f-6b3e1b08e187" providerId="ADAL" clId="{EA381D5B-D4ED-4540-91B0-950E15D261CF}" dt="2024-03-18T09:25:46.291" v="124" actId="14100"/>
        <pc:sldMkLst>
          <pc:docMk/>
          <pc:sldMk cId="1619959772" sldId="381"/>
        </pc:sldMkLst>
        <pc:picChg chg="mod">
          <ac:chgData name="Brunskill, Pete - Oxfordshire County Council" userId="ede5c736-7eba-4123-8c7f-6b3e1b08e187" providerId="ADAL" clId="{EA381D5B-D4ED-4540-91B0-950E15D261CF}" dt="2024-03-18T09:25:46.291" v="124" actId="14100"/>
          <ac:picMkLst>
            <pc:docMk/>
            <pc:sldMk cId="1619959772" sldId="381"/>
            <ac:picMk id="7" creationId="{2428735B-CDAC-1757-71E5-212F7668291F}"/>
          </ac:picMkLst>
        </pc:picChg>
      </pc:sldChg>
      <pc:sldChg chg="modSp mod">
        <pc:chgData name="Brunskill, Pete - Oxfordshire County Council" userId="ede5c736-7eba-4123-8c7f-6b3e1b08e187" providerId="ADAL" clId="{EA381D5B-D4ED-4540-91B0-950E15D261CF}" dt="2024-03-18T09:26:14.900" v="144" actId="20577"/>
        <pc:sldMkLst>
          <pc:docMk/>
          <pc:sldMk cId="3723717059" sldId="382"/>
        </pc:sldMkLst>
        <pc:spChg chg="mod">
          <ac:chgData name="Brunskill, Pete - Oxfordshire County Council" userId="ede5c736-7eba-4123-8c7f-6b3e1b08e187" providerId="ADAL" clId="{EA381D5B-D4ED-4540-91B0-950E15D261CF}" dt="2024-03-18T09:26:14.900" v="144" actId="20577"/>
          <ac:spMkLst>
            <pc:docMk/>
            <pc:sldMk cId="3723717059" sldId="382"/>
            <ac:spMk id="3" creationId="{B5E1A461-160B-1842-40F7-35F67309F96E}"/>
          </ac:spMkLst>
        </pc:spChg>
      </pc:sldChg>
      <pc:sldChg chg="modSp mod">
        <pc:chgData name="Brunskill, Pete - Oxfordshire County Council" userId="ede5c736-7eba-4123-8c7f-6b3e1b08e187" providerId="ADAL" clId="{EA381D5B-D4ED-4540-91B0-950E15D261CF}" dt="2024-03-18T09:27:32.707" v="187" actId="20577"/>
        <pc:sldMkLst>
          <pc:docMk/>
          <pc:sldMk cId="4088648626" sldId="383"/>
        </pc:sldMkLst>
        <pc:spChg chg="mod">
          <ac:chgData name="Brunskill, Pete - Oxfordshire County Council" userId="ede5c736-7eba-4123-8c7f-6b3e1b08e187" providerId="ADAL" clId="{EA381D5B-D4ED-4540-91B0-950E15D261CF}" dt="2024-03-18T09:27:32.707" v="187" actId="20577"/>
          <ac:spMkLst>
            <pc:docMk/>
            <pc:sldMk cId="4088648626" sldId="383"/>
            <ac:spMk id="3" creationId="{37227C9D-3C44-C6ED-B0FD-9F4734690F19}"/>
          </ac:spMkLst>
        </pc:spChg>
        <pc:picChg chg="mod">
          <ac:chgData name="Brunskill, Pete - Oxfordshire County Council" userId="ede5c736-7eba-4123-8c7f-6b3e1b08e187" providerId="ADAL" clId="{EA381D5B-D4ED-4540-91B0-950E15D261CF}" dt="2024-03-18T09:26:44.651" v="148" actId="14100"/>
          <ac:picMkLst>
            <pc:docMk/>
            <pc:sldMk cId="4088648626" sldId="383"/>
            <ac:picMk id="6" creationId="{44442571-A592-1C2E-4297-E3AA9D2695BD}"/>
          </ac:picMkLst>
        </pc:picChg>
      </pc:sldChg>
      <pc:sldChg chg="modSp mod">
        <pc:chgData name="Brunskill, Pete - Oxfordshire County Council" userId="ede5c736-7eba-4123-8c7f-6b3e1b08e187" providerId="ADAL" clId="{EA381D5B-D4ED-4540-91B0-950E15D261CF}" dt="2024-03-18T09:30:09.452" v="257" actId="14100"/>
        <pc:sldMkLst>
          <pc:docMk/>
          <pc:sldMk cId="2607735784" sldId="385"/>
        </pc:sldMkLst>
        <pc:spChg chg="mod">
          <ac:chgData name="Brunskill, Pete - Oxfordshire County Council" userId="ede5c736-7eba-4123-8c7f-6b3e1b08e187" providerId="ADAL" clId="{EA381D5B-D4ED-4540-91B0-950E15D261CF}" dt="2024-03-18T09:29:59.678" v="256" actId="20577"/>
          <ac:spMkLst>
            <pc:docMk/>
            <pc:sldMk cId="2607735784" sldId="385"/>
            <ac:spMk id="3" creationId="{C5E711F5-2253-CCBE-53A0-71675EFC2BAB}"/>
          </ac:spMkLst>
        </pc:spChg>
        <pc:picChg chg="mod">
          <ac:chgData name="Brunskill, Pete - Oxfordshire County Council" userId="ede5c736-7eba-4123-8c7f-6b3e1b08e187" providerId="ADAL" clId="{EA381D5B-D4ED-4540-91B0-950E15D261CF}" dt="2024-03-18T09:30:09.452" v="257" actId="14100"/>
          <ac:picMkLst>
            <pc:docMk/>
            <pc:sldMk cId="2607735784" sldId="385"/>
            <ac:picMk id="6" creationId="{721AFB2D-8D26-55C6-CB54-156C1D29FD9B}"/>
          </ac:picMkLst>
        </pc:picChg>
      </pc:sldChg>
      <pc:sldChg chg="modSp mod">
        <pc:chgData name="Brunskill, Pete - Oxfordshire County Council" userId="ede5c736-7eba-4123-8c7f-6b3e1b08e187" providerId="ADAL" clId="{EA381D5B-D4ED-4540-91B0-950E15D261CF}" dt="2024-03-18T09:25:25.757" v="123" actId="27636"/>
        <pc:sldMkLst>
          <pc:docMk/>
          <pc:sldMk cId="2960714098" sldId="388"/>
        </pc:sldMkLst>
        <pc:spChg chg="mod">
          <ac:chgData name="Brunskill, Pete - Oxfordshire County Council" userId="ede5c736-7eba-4123-8c7f-6b3e1b08e187" providerId="ADAL" clId="{EA381D5B-D4ED-4540-91B0-950E15D261CF}" dt="2024-03-18T09:25:25.757" v="123" actId="27636"/>
          <ac:spMkLst>
            <pc:docMk/>
            <pc:sldMk cId="2960714098" sldId="388"/>
            <ac:spMk id="3" creationId="{C2BF3EBA-3128-103A-FB24-E644D1C4D3CA}"/>
          </ac:spMkLst>
        </pc:spChg>
        <pc:graphicFrameChg chg="mod">
          <ac:chgData name="Brunskill, Pete - Oxfordshire County Council" userId="ede5c736-7eba-4123-8c7f-6b3e1b08e187" providerId="ADAL" clId="{EA381D5B-D4ED-4540-91B0-950E15D261CF}" dt="2024-03-18T09:24:52.889" v="104" actId="14100"/>
          <ac:graphicFrameMkLst>
            <pc:docMk/>
            <pc:sldMk cId="2960714098" sldId="388"/>
            <ac:graphicFrameMk id="7" creationId="{25623947-47E7-E559-CB98-468072CAAB8B}"/>
          </ac:graphicFrameMkLst>
        </pc:graphicFrameChg>
      </pc:sldChg>
      <pc:sldChg chg="modSp mod">
        <pc:chgData name="Brunskill, Pete - Oxfordshire County Council" userId="ede5c736-7eba-4123-8c7f-6b3e1b08e187" providerId="ADAL" clId="{EA381D5B-D4ED-4540-91B0-950E15D261CF}" dt="2024-03-18T09:28:23.813" v="216" actId="20577"/>
        <pc:sldMkLst>
          <pc:docMk/>
          <pc:sldMk cId="3339456467" sldId="389"/>
        </pc:sldMkLst>
        <pc:spChg chg="mod">
          <ac:chgData name="Brunskill, Pete - Oxfordshire County Council" userId="ede5c736-7eba-4123-8c7f-6b3e1b08e187" providerId="ADAL" clId="{EA381D5B-D4ED-4540-91B0-950E15D261CF}" dt="2024-03-18T09:28:23.813" v="216" actId="20577"/>
          <ac:spMkLst>
            <pc:docMk/>
            <pc:sldMk cId="3339456467" sldId="389"/>
            <ac:spMk id="3" creationId="{91705385-8EC2-21A9-E69C-BC609949AD73}"/>
          </ac:spMkLst>
        </pc:spChg>
        <pc:picChg chg="mod">
          <ac:chgData name="Brunskill, Pete - Oxfordshire County Council" userId="ede5c736-7eba-4123-8c7f-6b3e1b08e187" providerId="ADAL" clId="{EA381D5B-D4ED-4540-91B0-950E15D261CF}" dt="2024-03-18T09:27:53.805" v="190" actId="14100"/>
          <ac:picMkLst>
            <pc:docMk/>
            <pc:sldMk cId="3339456467" sldId="389"/>
            <ac:picMk id="5" creationId="{5BFF8763-2323-ECE9-BD39-6A192406C86C}"/>
          </ac:picMkLst>
        </pc:picChg>
      </pc:sldChg>
      <pc:sldChg chg="modSp mod">
        <pc:chgData name="Brunskill, Pete - Oxfordshire County Council" userId="ede5c736-7eba-4123-8c7f-6b3e1b08e187" providerId="ADAL" clId="{EA381D5B-D4ED-4540-91B0-950E15D261CF}" dt="2024-03-18T09:30:54.171" v="258" actId="115"/>
        <pc:sldMkLst>
          <pc:docMk/>
          <pc:sldMk cId="1237644012" sldId="390"/>
        </pc:sldMkLst>
        <pc:spChg chg="mod">
          <ac:chgData name="Brunskill, Pete - Oxfordshire County Council" userId="ede5c736-7eba-4123-8c7f-6b3e1b08e187" providerId="ADAL" clId="{EA381D5B-D4ED-4540-91B0-950E15D261CF}" dt="2024-03-18T09:30:54.171" v="258" actId="115"/>
          <ac:spMkLst>
            <pc:docMk/>
            <pc:sldMk cId="1237644012" sldId="390"/>
            <ac:spMk id="3" creationId="{39B60130-D6BD-433B-274A-F7068305C563}"/>
          </ac:spMkLst>
        </pc:spChg>
      </pc:sldChg>
      <pc:sldChg chg="modSp mod">
        <pc:chgData name="Brunskill, Pete - Oxfordshire County Council" userId="ede5c736-7eba-4123-8c7f-6b3e1b08e187" providerId="ADAL" clId="{EA381D5B-D4ED-4540-91B0-950E15D261CF}" dt="2024-03-18T09:29:31.341" v="248" actId="14100"/>
        <pc:sldMkLst>
          <pc:docMk/>
          <pc:sldMk cId="82836653" sldId="392"/>
        </pc:sldMkLst>
        <pc:spChg chg="mod">
          <ac:chgData name="Brunskill, Pete - Oxfordshire County Council" userId="ede5c736-7eba-4123-8c7f-6b3e1b08e187" providerId="ADAL" clId="{EA381D5B-D4ED-4540-91B0-950E15D261CF}" dt="2024-03-18T09:29:14.312" v="245" actId="20577"/>
          <ac:spMkLst>
            <pc:docMk/>
            <pc:sldMk cId="82836653" sldId="392"/>
            <ac:spMk id="3" creationId="{EDA7474F-702F-F40C-C4A5-53915CB8062E}"/>
          </ac:spMkLst>
        </pc:spChg>
        <pc:picChg chg="mod">
          <ac:chgData name="Brunskill, Pete - Oxfordshire County Council" userId="ede5c736-7eba-4123-8c7f-6b3e1b08e187" providerId="ADAL" clId="{EA381D5B-D4ED-4540-91B0-950E15D261CF}" dt="2024-03-18T09:29:31.341" v="248" actId="14100"/>
          <ac:picMkLst>
            <pc:docMk/>
            <pc:sldMk cId="82836653" sldId="392"/>
            <ac:picMk id="1026" creationId="{79F34EF1-6779-FF64-A7E6-2EBFAE22708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B5481-4847-4B6A-9D91-6BB95989C27F}" type="datetimeFigureOut">
              <a:rPr lang="en-GB" smtClean="0"/>
              <a:t>18/03/2024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0FAE4-B1F4-478E-B984-8304CC80420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20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0FAE4-B1F4-478E-B984-8304CC80420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40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B4D45-CD27-4763-A93E-832EC1E69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4D870-549B-4612-BD4B-42CC872B5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28E6F-431C-462A-A397-94E3764A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72D4-DBD5-4F62-B240-956F81F69246}" type="datetimeFigureOut">
              <a:rPr lang="en-GB" smtClean="0"/>
              <a:t>18/03/2024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20292-25B6-4A13-BE28-65B1C425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6337C-FE7E-4E72-88EA-AAE17B56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32F5-D7CA-4626-B9E3-1CD9D6A60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46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F8DC-3D19-42A7-A81B-623EFCF30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C9731-89D6-4612-A5ED-8BB15D20B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9838A-9545-4489-9983-D53725318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2972D4-DBD5-4F62-B240-956F81F69246}" type="datetimeFigureOut">
              <a:rPr lang="en-GB" smtClean="0"/>
              <a:pPr/>
              <a:t>18/03/2024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BD33E-92D8-44A1-8544-12A9ADB8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BC06D-B656-4990-A407-9D540094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1F32F5-D7CA-4626-B9E3-1CD9D6A60A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06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086C84-C084-4EAC-883B-7160CE6747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AA491-36E2-48A8-B37C-BFC6DB0A2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7D3DF-5E4E-4F3E-ADA3-14963A78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2972D4-DBD5-4F62-B240-956F81F69246}" type="datetimeFigureOut">
              <a:rPr lang="en-GB" smtClean="0"/>
              <a:pPr/>
              <a:t>18/03/2024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A253F-8EE6-4255-9AF3-6B670B96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D6215-49AC-4548-9C9C-7F06ACFA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1F32F5-D7CA-4626-B9E3-1CD9D6A60A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33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CEC1-C632-475E-B3E2-CD006D0C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F3183-3C34-41DC-A060-365AB2A3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3BB7B-B00A-48A3-B8E4-D5892449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72D4-DBD5-4F62-B240-956F81F69246}" type="datetimeFigureOut">
              <a:rPr lang="en-GB" smtClean="0"/>
              <a:t>18/03/2024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E5BA0-FECF-4975-B686-180A7263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461A7-C198-4F95-BE9A-17B564D6C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32F5-D7CA-4626-B9E3-1CD9D6A60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00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BC234-D59B-41EA-B4FF-0A476DB7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DF998-F33A-43CC-9C97-64ACCBF6B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19FF5-B0B9-4D39-BC10-57A7B7A4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2972D4-DBD5-4F62-B240-956F81F69246}" type="datetimeFigureOut">
              <a:rPr lang="en-GB" smtClean="0"/>
              <a:pPr/>
              <a:t>18/03/2024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3264C-A0FD-400F-9484-9048C36D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7F256-83AB-4BB0-B14B-9CCABE67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1F32F5-D7CA-4626-B9E3-1CD9D6A60A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1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06C6-DF4F-48DF-9AEA-918C62A0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19008-EA10-44F8-8556-169AC8612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2DBF4-4406-4F82-97AB-A7B1BCD0A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9B5E0-372C-4659-A14C-F7175BBF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2972D4-DBD5-4F62-B240-956F81F69246}" type="datetimeFigureOut">
              <a:rPr lang="en-GB" smtClean="0"/>
              <a:pPr/>
              <a:t>18/03/2024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8B589-FB32-419E-BD5B-23D2572C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9C5C-CD57-43DC-8E13-D6B6981A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1F32F5-D7CA-4626-B9E3-1CD9D6A60A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8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259F-A2B7-4E52-993D-BDDC9048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385EF-E0D8-46A8-8220-BB8F10C93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D2545-C3FE-46F3-9323-B4075B543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BDB10-3EAD-42AD-90F6-818C67D42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7D681-B5E5-4A61-8B91-C5A64A605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429F9-3E2C-4F67-9FFD-3046AE81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2972D4-DBD5-4F62-B240-956F81F69246}" type="datetimeFigureOut">
              <a:rPr lang="en-GB" smtClean="0"/>
              <a:pPr/>
              <a:t>18/03/2024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F01FBB-64DE-4FD8-B321-04E84B06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9977AC-06BB-4F5B-AD97-3B5FEFC1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1F32F5-D7CA-4626-B9E3-1CD9D6A60A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90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3FBE7-CEE4-4741-9691-0320167A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EC463-8846-4A4F-B46B-A12BB3A2D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72D4-DBD5-4F62-B240-956F81F69246}" type="datetimeFigureOut">
              <a:rPr lang="en-GB" smtClean="0"/>
              <a:t>18/03/2024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1A1B7-9E07-48E2-8D6F-FEE2ED4D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EA0F3-84B9-4E0F-BE67-47F8F652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32F5-D7CA-4626-B9E3-1CD9D6A60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66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7A11B6-CC84-49A9-9A04-B037EDF7F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1891" y="6356349"/>
            <a:ext cx="2743200" cy="365125"/>
          </a:xfrm>
        </p:spPr>
        <p:txBody>
          <a:bodyPr/>
          <a:lstStyle/>
          <a:p>
            <a:fld id="{EB2972D4-DBD5-4F62-B240-956F81F69246}" type="datetimeFigureOut">
              <a:rPr lang="en-GB" smtClean="0"/>
              <a:t>18/03/2024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4E6036-7207-4A81-85FE-7E03115D9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926CB-E33A-45CE-A78C-005B2286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1F32F5-D7CA-4626-B9E3-1CD9D6A60A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978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06025-91DF-41A0-A812-2D7D70EBD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610E0-0119-4073-A252-D68E31703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8B2C6-CA06-482C-9123-0462809C6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2C928-4F9C-44A3-8392-2061855B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2972D4-DBD5-4F62-B240-956F81F69246}" type="datetimeFigureOut">
              <a:rPr lang="en-GB" smtClean="0"/>
              <a:pPr/>
              <a:t>18/03/2024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7B608-376A-4B9C-A4AE-92F9E9C8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16096-285D-4BF3-9559-7672D686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1F32F5-D7CA-4626-B9E3-1CD9D6A60A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19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E5A48-F4F3-44C5-A3E1-BD9053EA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4DFD00-5391-454C-89DA-DE2E0603E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420AD-EB27-4219-AC7E-AA0ACA09D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14DB5-A8B3-454D-A98B-269FCE4E7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2972D4-DBD5-4F62-B240-956F81F69246}" type="datetimeFigureOut">
              <a:rPr lang="en-GB" smtClean="0"/>
              <a:pPr/>
              <a:t>18/03/2024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4248-26FF-4EE9-A35D-B0E7D7E6F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E98D6-ECF1-4669-9D99-35AC1A8A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1F32F5-D7CA-4626-B9E3-1CD9D6A60A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53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56492-DE94-4EDC-9C4B-C14DC553D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F1754-F858-4D12-9402-BBE24B432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92C75-BDE4-42E4-8D46-1692D6F86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972D4-DBD5-4F62-B240-956F81F69246}" type="datetimeFigureOut">
              <a:rPr lang="en-GB" smtClean="0"/>
              <a:t>18/03/2024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7AA98-8450-4665-AD8D-2D9E92C33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52286-858A-47B2-96C6-5B274DA52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F32F5-D7CA-4626-B9E3-1CD9D6A60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64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BEA0E88-DBAE-45B1-A6B3-0B8EF15F6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076" y="68094"/>
            <a:ext cx="10139665" cy="3900224"/>
          </a:xfrm>
        </p:spPr>
        <p:txBody>
          <a:bodyPr>
            <a:normAutofit/>
          </a:bodyPr>
          <a:lstStyle/>
          <a:p>
            <a:r>
              <a:rPr lang="en-GB" sz="6600" b="1" dirty="0"/>
              <a:t>Oxfordshire rail matters</a:t>
            </a:r>
            <a:br>
              <a:rPr lang="en-GB" sz="6600" b="1" dirty="0"/>
            </a:br>
            <a:r>
              <a:rPr lang="en-GB" sz="3200" b="1" dirty="0"/>
              <a:t>PTR’s meeting 19 March 2024</a:t>
            </a:r>
            <a:endParaRPr lang="en-GB" sz="4000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97CA574-2383-4021-842E-F51967AA2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3499" y="3968318"/>
            <a:ext cx="8166943" cy="1766656"/>
          </a:xfrm>
        </p:spPr>
        <p:txBody>
          <a:bodyPr>
            <a:normAutofit/>
          </a:bodyPr>
          <a:lstStyle/>
          <a:p>
            <a:endParaRPr lang="en-GB" sz="3200" dirty="0"/>
          </a:p>
          <a:p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Pete Brunskill 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</a:rPr>
              <a:t>MRTPI</a:t>
            </a:r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Principal Rail Development Planner</a:t>
            </a:r>
          </a:p>
        </p:txBody>
      </p:sp>
    </p:spTree>
    <p:extLst>
      <p:ext uri="{BB962C8B-B14F-4D97-AF65-F5344CB8AC3E}">
        <p14:creationId xmlns:p14="http://schemas.microsoft.com/office/powerpoint/2010/main" val="2870149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2575-0488-CFA2-87A5-39B67A101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Carterton – Witney - Oxford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1A461-160B-1842-40F7-35F67309F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851" y="1690688"/>
            <a:ext cx="7168356" cy="408951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sz="8000" dirty="0"/>
              <a:t>Outline engineering study and initial business case documents were completed last autumn.  These are publicly available on our website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sz="8000" dirty="0"/>
              <a:t>We are proposing an allocation in the 2024-2025 budget to continue development work and engage further with the DfT/Network Rail/GWR and Homes England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sz="8000" dirty="0"/>
              <a:t>Integration with the West Oxfordshire Local Plan is essential.  Land Value Capture study suggests an opportunity, but this will be locally controversial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sz="8000" dirty="0"/>
              <a:t>Opportunity to include as a proposal in our updated OxRail 2040: Plan for Rail strategy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24D3F5-68C8-F580-2D82-24DBBE40E2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415" y="1367022"/>
            <a:ext cx="3518734" cy="206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EBAA51-2755-CFF8-AB3A-CB1C3884F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415" y="3558931"/>
            <a:ext cx="3518734" cy="2221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71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FF57-5AD8-2FC1-7480-3DDC8B68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North Cotswolds Line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27C9D-3C44-C6ED-B0FD-9F4734690F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Line and service upgrade will support new development in Oxfordshire and further west through Worcestershire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Widespread industry and Local Authority partner support for investment – multiple benefits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Our vision is of an alternative London-Birmingham route via Oxford. Longer-term, double-tracked and electrified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The NCLP are meeting with the Rail Minister to press the case and seek support. Restarting the Hanborough Station sub-group, Local Plan link and scope to create a ‘Mobility Hub’</a:t>
            </a:r>
          </a:p>
        </p:txBody>
      </p:sp>
      <p:pic>
        <p:nvPicPr>
          <p:cNvPr id="6" name="Content Placeholder 5" descr="A train on the tracks">
            <a:extLst>
              <a:ext uri="{FF2B5EF4-FFF2-40B4-BE49-F238E27FC236}">
                <a16:creationId xmlns:a16="http://schemas.microsoft.com/office/drawing/2014/main" id="{44442571-A592-1C2E-4297-E3AA9D2695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65" y="1825625"/>
            <a:ext cx="5741633" cy="3760791"/>
          </a:xfrm>
        </p:spPr>
      </p:pic>
    </p:spTree>
    <p:extLst>
      <p:ext uri="{BB962C8B-B14F-4D97-AF65-F5344CB8AC3E}">
        <p14:creationId xmlns:p14="http://schemas.microsoft.com/office/powerpoint/2010/main" val="4088648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FA7A-AC2A-EC0C-126B-03625E798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Grove for Wantage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5385-8EC2-21A9-E69C-BC609949A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53594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Cabinet approved the commissioning of an SOBC to progress just before Christmas. Consultant to be appointed shortly and report due back in the late- summer. Discussions are underway with landowners, the District Council and Network Rail/GWR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Main challenges are the lack of a committed rail service and need for enabling rail infrastructure to support a new station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Opportunities – enabling (housing) development and consideration of station as part of the new Bristol-Oxford and extended East-West rail services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FF8763-2323-ECE9-BD39-6A192406C8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1794" y="1997475"/>
            <a:ext cx="5749539" cy="354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5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83941-408F-25FC-774E-783A8DA0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Culham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A52BD-C71B-648C-4BE6-1A56FC664E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Strong support for a larger station at Culham to link into existing and new businesses at the ‘Science Vale’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UKAEA/CEG offering financial input for next steps – employment and housing developments support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Modest service enhancements commenced from the December 2023 timetable change. GWR commissioning station designs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6" name="Content Placeholder 5" descr="A train on the tracks">
            <a:extLst>
              <a:ext uri="{FF2B5EF4-FFF2-40B4-BE49-F238E27FC236}">
                <a16:creationId xmlns:a16="http://schemas.microsoft.com/office/drawing/2014/main" id="{9DD4ABE3-0D83-6331-6321-DC244B1414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12886"/>
            <a:ext cx="5727015" cy="3221446"/>
          </a:xfrm>
        </p:spPr>
      </p:pic>
    </p:spTree>
    <p:extLst>
      <p:ext uri="{BB962C8B-B14F-4D97-AF65-F5344CB8AC3E}">
        <p14:creationId xmlns:p14="http://schemas.microsoft.com/office/powerpoint/2010/main" val="1580358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62B7-2048-97A7-5BCA-C34FC9D9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Banbury railway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7474F-702F-F40C-C4A5-53915CB806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 high priority for Chiltern Railways, Oxfordshire County and Cherwell District Council’s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 key gateway to support delivering  Cherwell District Council’s Banbury 2050 Vision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New café, steam deep-clean and repainting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Tramway Road project to provide new bus access and potential to create a ‘Mobility Hub’. Cherwell Street bus lane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We are working with partners to scope out a major upgrade to the main station entrance/forecourt, focussing on improved pedestrian links to the town centre and potentially a large, secure cycle store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1026" name="Picture 2" descr="Banbury Station - view from the Bridge Street Bridge | Flickr">
            <a:extLst>
              <a:ext uri="{FF2B5EF4-FFF2-40B4-BE49-F238E27FC236}">
                <a16:creationId xmlns:a16="http://schemas.microsoft.com/office/drawing/2014/main" id="{79F34EF1-6779-FF64-A7E6-2EBFAE2270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825625"/>
            <a:ext cx="5711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5E0A-E355-EC70-8E43-25FCED32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Rolling stock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711F5-2253-CCBE-53A0-71675EFC2B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Chiltern Railways ‘Right Route 2030’ vision for new hybrid multiple units and cascaded Mk5 coaching rakes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Cross-Country additional and heavily refurbished Voyagers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GWR ‘Project Churchward’ for a substantial new fleet of hybrid units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Didcot-Oxford wiring would enable greater use of the new electric/hybrid units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Scope for enhanced frequencies at Banbury, Didcot and Culham to improve links to Oxford</a:t>
            </a:r>
          </a:p>
          <a:p>
            <a:pPr marL="0" indent="0">
              <a:buNone/>
            </a:pPr>
            <a:endParaRPr lang="en-GB" sz="2600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6" name="Content Placeholder 5" descr="A train on the tracks">
            <a:extLst>
              <a:ext uri="{FF2B5EF4-FFF2-40B4-BE49-F238E27FC236}">
                <a16:creationId xmlns:a16="http://schemas.microsoft.com/office/drawing/2014/main" id="{721AFB2D-8D26-55C6-CB54-156C1D29FD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925379"/>
            <a:ext cx="5904576" cy="3321324"/>
          </a:xfrm>
        </p:spPr>
      </p:pic>
    </p:spTree>
    <p:extLst>
      <p:ext uri="{BB962C8B-B14F-4D97-AF65-F5344CB8AC3E}">
        <p14:creationId xmlns:p14="http://schemas.microsoft.com/office/powerpoint/2010/main" val="2607735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224D6-0E7E-B2F7-4631-005378C6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Integration </a:t>
            </a:r>
            <a:r>
              <a:rPr lang="en-GB" b="1" u="sng" dirty="0"/>
              <a:t>is</a:t>
            </a:r>
            <a:r>
              <a:rPr lang="en-GB" b="1" dirty="0"/>
              <a:t>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26DF9-D02A-03F7-B436-AFFFA885C8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Every railway station in the County will eventually become a mobility hub - some good examples already exist (Didcot)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Focus initially on developing Oxford, Banbury, Culham, and Oxford Parkway (OUFC link). Hanborough station links to Blenheim Palace, Charlbury and residential development across West Oxfordshire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Discussing linking bus services and joint-ticketing with Go-Ahead and Stagecoach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Developing the ‘Oxford Metro’ concept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5BD79A-32AD-4FD6-D52C-18FCDE6D53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17" y="1926454"/>
            <a:ext cx="5345207" cy="3666478"/>
          </a:xfrm>
        </p:spPr>
      </p:pic>
    </p:spTree>
    <p:extLst>
      <p:ext uri="{BB962C8B-B14F-4D97-AF65-F5344CB8AC3E}">
        <p14:creationId xmlns:p14="http://schemas.microsoft.com/office/powerpoint/2010/main" val="1862072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383B-B413-2CAB-FB84-9972AFCC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Oxfordshire Community Rail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70F23-C237-01E8-8BB9-961D20E16A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Giving our communities a voice and bringing the rail industry along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Projects in delivery at Didcot, Banbury and Bicester North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Next year planned to focus on Oxford and Hanborough railway stations, with further work at Banbury and Didcot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Small, rural stations offer great scope for local involvement – discussions underway on Charlbury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6" name="Content Placeholder 5" descr="A group of people posing for a photo">
            <a:extLst>
              <a:ext uri="{FF2B5EF4-FFF2-40B4-BE49-F238E27FC236}">
                <a16:creationId xmlns:a16="http://schemas.microsoft.com/office/drawing/2014/main" id="{6E5183F1-70BB-9067-F9A1-6A20B035B4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54" y="2069908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124711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3DDD-9854-DBD0-A802-862418D3D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sustainable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5AC2D-0727-BDBF-C554-88FCFF5599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An electric railway </a:t>
            </a:r>
            <a:r>
              <a:rPr lang="en-GB" sz="2400" u="sng" dirty="0"/>
              <a:t>is</a:t>
            </a:r>
            <a:r>
              <a:rPr lang="en-GB" sz="2400" dirty="0"/>
              <a:t> a better railway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Need to have a strong focus on freight – intermodal, aggregates and high-value parcels to remove HGVs and vans from Oxfordshire’s roads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The Nuneham Viaduct collapse highlighted the need to make structures and earthworks more resilient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/>
              <a:t>We are committing meaningful resources to deliver a step-change transformation in collaboration with the rail industry</a:t>
            </a:r>
          </a:p>
        </p:txBody>
      </p:sp>
      <p:pic>
        <p:nvPicPr>
          <p:cNvPr id="6" name="Content Placeholder 5" descr="A yellow and blue train on tracks">
            <a:extLst>
              <a:ext uri="{FF2B5EF4-FFF2-40B4-BE49-F238E27FC236}">
                <a16:creationId xmlns:a16="http://schemas.microsoft.com/office/drawing/2014/main" id="{6B16D98B-B0B5-8E37-DF3A-D37E7EE86F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93056"/>
            <a:ext cx="5626223" cy="4219667"/>
          </a:xfrm>
        </p:spPr>
      </p:pic>
    </p:spTree>
    <p:extLst>
      <p:ext uri="{BB962C8B-B14F-4D97-AF65-F5344CB8AC3E}">
        <p14:creationId xmlns:p14="http://schemas.microsoft.com/office/powerpoint/2010/main" val="1237579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B66D9-8A25-5FC1-1EE9-E6D552E6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Working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60130-D6BD-433B-274A-F7068305C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825625"/>
            <a:ext cx="528828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With District Council colleagues, the Universities and Hospitals, major employers and our local communities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More joint-delivery with bus operators, taxi firms and a stronger focus on Active Travel links and improved infrastructure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Lobbying/promoting/influencing</a:t>
            </a:r>
            <a:r>
              <a:rPr lang="en-GB" sz="2400" b="1" dirty="0"/>
              <a:t>. </a:t>
            </a:r>
            <a:r>
              <a:rPr lang="en-GB" sz="2400" dirty="0"/>
              <a:t>We are very keen on the proposed devolved South-East rail body. Oxfordshire Rail summit pencilled-in for late-September/early-October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Content Placeholder 6" descr="A green double decker bus on a road&#10;&#10;Description automatically generated">
            <a:extLst>
              <a:ext uri="{FF2B5EF4-FFF2-40B4-BE49-F238E27FC236}">
                <a16:creationId xmlns:a16="http://schemas.microsoft.com/office/drawing/2014/main" id="{C32C6D3A-C59F-77D2-BD8B-166BA8FC4D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854304" cy="3902869"/>
          </a:xfrm>
        </p:spPr>
      </p:pic>
    </p:spTree>
    <p:extLst>
      <p:ext uri="{BB962C8B-B14F-4D97-AF65-F5344CB8AC3E}">
        <p14:creationId xmlns:p14="http://schemas.microsoft.com/office/powerpoint/2010/main" val="1237644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E8C7-30A7-F128-5E4F-89F01CEA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Oxfordshire’s Plan for rail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268D2-0972-6C67-4447-73626D1A4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24835"/>
            <a:ext cx="5181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Railways are key to connecting many Oxfordshire settlements and providing excellent links to other towns and cities across the country – Oxford is at the heart of the national network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We need major capacity enhancements so that more people and goods can go by rail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/>
              <a:t>De-carbonisation and climate resilience are key challenges to be addressed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87F92E-50C1-EB86-F39E-C41D2F8E38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485096"/>
            <a:ext cx="5786019" cy="412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566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EF7D-D6F3-470D-A043-18F5998671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Thank-you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730B88-B65A-4C40-849E-0BF475D99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Any questions?</a:t>
            </a:r>
          </a:p>
          <a:p>
            <a:endParaRPr lang="en-GB" sz="3600" b="1" dirty="0"/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077063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B0507-8D04-C111-C22E-997B46945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Setting the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6C5-17BA-B443-21EC-21DA6209A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4435" y="1825625"/>
            <a:ext cx="5375366" cy="440100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The Oxfordshire Rail Corridor Study is the current plan document - approved by the County Council and the Future Oxfordshire Partnership in 2020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More journeys by rail is key to delivering our ambitious Local Transport and Connectivity Plan targets and enabling sustainable development. Dramatic reduction in car journeys, de-carbonisation/air quality, modal shift, improved accessibility/inclusivity and Vision Zero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Our desire to do more is being set out in an ambitious new </a:t>
            </a:r>
            <a:r>
              <a:rPr lang="en-GB" sz="2400" b="1" dirty="0"/>
              <a:t>OxRail 2040: Plan for Rail </a:t>
            </a:r>
            <a:r>
              <a:rPr lang="en-GB" sz="2400" dirty="0"/>
              <a:t>strategy (currently being drafted)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GB" sz="2400" dirty="0"/>
          </a:p>
        </p:txBody>
      </p:sp>
      <p:pic>
        <p:nvPicPr>
          <p:cNvPr id="7" name="Content Placeholder 5" descr="A train on the tracks">
            <a:extLst>
              <a:ext uri="{FF2B5EF4-FFF2-40B4-BE49-F238E27FC236}">
                <a16:creationId xmlns:a16="http://schemas.microsoft.com/office/drawing/2014/main" id="{830B5F45-B1FF-3825-2017-F61D3D73CE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65" y="1825625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90323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24F3-84FD-2B59-F34C-A8D408E8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Infrastructure for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6102B-4B92-C4B9-DFA9-FB0FC0E635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Didcot-Oxford (Hanborough) 25kv AC electrification – wider network benefits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Double (North Cotswold) and four-tracking (Oxford to Radley)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New, expanded and redeveloped railway stations across the County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Reduction in the number of level crossings, investment in better S&amp;C and linespeed upgrades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Critical to design for freight growth – intermodal, aggregates, parcels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6" name="Content Placeholder 5" descr="Electric and Hybrid Rail Technology - Why did costs soar on the UK's ...">
            <a:extLst>
              <a:ext uri="{FF2B5EF4-FFF2-40B4-BE49-F238E27FC236}">
                <a16:creationId xmlns:a16="http://schemas.microsoft.com/office/drawing/2014/main" id="{1876AA8F-D613-4650-7A55-05856A29E8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11" y="2109711"/>
            <a:ext cx="6120129" cy="32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689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C3D6-D19C-8422-7DDB-8E02B504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Oxford Phase 2C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B7979-C504-59F5-23F9-F017D6BBD3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Involves placing a new larger overbridge just outside the station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Creation of a new Platform 5 and Western Station entrance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Plans for a new pedestrian underpass connecting station platforms and supplementing the existing passenger footbridge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Linespeed and S&amp;C improvements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Potential closure of three level crossings to the north of Oxford. Two proposed footbridges and a new enclosed, accessible footbridge (with lifts) at Tackley</a:t>
            </a:r>
          </a:p>
        </p:txBody>
      </p:sp>
      <p:pic>
        <p:nvPicPr>
          <p:cNvPr id="6" name="Content Placeholder 5" descr="A bridge over a road">
            <a:extLst>
              <a:ext uri="{FF2B5EF4-FFF2-40B4-BE49-F238E27FC236}">
                <a16:creationId xmlns:a16="http://schemas.microsoft.com/office/drawing/2014/main" id="{E2FD2A32-8E3A-CBD3-CB59-DA16E5A876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75" y="1825625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99174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C088-207B-3986-677A-C34471E0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massive engineering effort</a:t>
            </a:r>
          </a:p>
        </p:txBody>
      </p:sp>
      <p:pic>
        <p:nvPicPr>
          <p:cNvPr id="6" name="Content Placeholder 5" descr="A construction site with workers&#10;&#10;Description automatically generated with medium confidence">
            <a:extLst>
              <a:ext uri="{FF2B5EF4-FFF2-40B4-BE49-F238E27FC236}">
                <a16:creationId xmlns:a16="http://schemas.microsoft.com/office/drawing/2014/main" id="{7F49CB0F-017E-BDDE-6A20-C3F2400812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9620"/>
            <a:ext cx="5181600" cy="3886200"/>
          </a:xfrm>
        </p:spPr>
      </p:pic>
      <p:pic>
        <p:nvPicPr>
          <p:cNvPr id="8" name="Content Placeholder 7" descr="A train tracks next to a fence&#10;&#10;Description automatically generated">
            <a:extLst>
              <a:ext uri="{FF2B5EF4-FFF2-40B4-BE49-F238E27FC236}">
                <a16:creationId xmlns:a16="http://schemas.microsoft.com/office/drawing/2014/main" id="{9C720B2D-BF2D-0C01-7894-C025A55EB5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962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11761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6031-5327-E20C-C5DB-1EA061CC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365125"/>
            <a:ext cx="10758996" cy="1325563"/>
          </a:xfrm>
        </p:spPr>
        <p:txBody>
          <a:bodyPr/>
          <a:lstStyle/>
          <a:p>
            <a:r>
              <a:rPr lang="en-GB" b="1" dirty="0"/>
              <a:t>Oxford railway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86299-351D-062A-FFFC-6BDF06A1B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097" y="1825625"/>
            <a:ext cx="5590903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Completion of the Phase 2C works will help address a national bottleneck and enable new East-West Rail connections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Includes a significant upgrade to active travel connectivity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Discussion underway on greater quantum of cycle parking provision at the new western side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Complementary project with GWR and Network Rail to deliver significant ‘interim improvements’ over the next 18-36 months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7" name="Content Placeholder 5" descr="A train on the tracks">
            <a:extLst>
              <a:ext uri="{FF2B5EF4-FFF2-40B4-BE49-F238E27FC236}">
                <a16:creationId xmlns:a16="http://schemas.microsoft.com/office/drawing/2014/main" id="{5E92F246-02CA-AE67-1FD3-CEE39DE806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25625"/>
            <a:ext cx="5877133" cy="3580876"/>
          </a:xfrm>
        </p:spPr>
      </p:pic>
    </p:spTree>
    <p:extLst>
      <p:ext uri="{BB962C8B-B14F-4D97-AF65-F5344CB8AC3E}">
        <p14:creationId xmlns:p14="http://schemas.microsoft.com/office/powerpoint/2010/main" val="309016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752FC-631A-D59A-5A08-CA8D5C44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East-West Rail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F3EBA-3128-103A-FB24-E644D1C4D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2065"/>
            <a:ext cx="5257800" cy="429489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EWR two tph from Milton Keynes/Bletchley - hopefully from late-summer 2025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Extension to Bedford and then on to Cambridge – potentially up to six tph in the future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Discontinuous electrification and freight loops being considered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/>
              <a:t>Critical importance of the scope to extend past Oxford, to serve Culham/Didcot and beyond to the west</a:t>
            </a:r>
          </a:p>
          <a:p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5623947-47E7-E559-CB98-468072CAAB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026232"/>
              </p:ext>
            </p:extLst>
          </p:nvPr>
        </p:nvGraphicFramePr>
        <p:xfrm>
          <a:off x="6096000" y="1597981"/>
          <a:ext cx="5959876" cy="395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075101" imgH="6415694" progId="Acrobat.Document.DC">
                  <p:embed/>
                </p:oleObj>
              </mc:Choice>
              <mc:Fallback>
                <p:oleObj name="Acrobat Document" r:id="rId2" imgW="9075101" imgH="6415694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5623947-47E7-E559-CB98-468072CAAB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1597981"/>
                        <a:ext cx="5959876" cy="395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071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FCCB-6159-811B-902D-189D48028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Cowley+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2DF23-421A-D81B-2BFD-DBE6D8BFAB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Two new passenger stations on this freight-only branch line that currently serves the BMW Mini plant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Nine and seven minutes to Oxford on a half-hourly frequency, with direct connections to Oxford Parkway, Bicester Village and on to London Marylebone. EWR potential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Enhanced active travel access to Science/Business Parks and new [South Oxfordshire] developments is a major opportunity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428735B-CDAC-1757-71E5-212F766829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38" y="1933405"/>
            <a:ext cx="5813526" cy="362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9597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FF56CB8C2E0A428960CA72EAFAA786" ma:contentTypeVersion="12" ma:contentTypeDescription="Create a new document." ma:contentTypeScope="" ma:versionID="ac2951e069688d86eb5d0381758d9271">
  <xsd:schema xmlns:xsd="http://www.w3.org/2001/XMLSchema" xmlns:xs="http://www.w3.org/2001/XMLSchema" xmlns:p="http://schemas.microsoft.com/office/2006/metadata/properties" xmlns:ns3="9d33f369-6489-4dd0-a34c-e526a7e6598d" xmlns:ns4="ff3f92dd-0aa3-4059-bb56-fe1bc2660c31" targetNamespace="http://schemas.microsoft.com/office/2006/metadata/properties" ma:root="true" ma:fieldsID="8b2b0d2c48a19bd3ad87331b9f6ade60" ns3:_="" ns4:_="">
    <xsd:import namespace="9d33f369-6489-4dd0-a34c-e526a7e6598d"/>
    <xsd:import namespace="ff3f92dd-0aa3-4059-bb56-fe1bc2660c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33f369-6489-4dd0-a34c-e526a7e65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3f92dd-0aa3-4059-bb56-fe1bc2660c3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11A609-4AED-4021-83DE-133941C1EC9E}">
  <ds:schemaRefs>
    <ds:schemaRef ds:uri="9d33f369-6489-4dd0-a34c-e526a7e6598d"/>
    <ds:schemaRef ds:uri="ff3f92dd-0aa3-4059-bb56-fe1bc2660c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AE2B56C-E859-4023-A0E6-56490D5386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8BFB20-2D35-4F94-9FE1-8D4BE1916D55}">
  <ds:schemaRefs>
    <ds:schemaRef ds:uri="http://schemas.openxmlformats.org/package/2006/metadata/core-properties"/>
    <ds:schemaRef ds:uri="9d33f369-6489-4dd0-a34c-e526a7e6598d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ff3f92dd-0aa3-4059-bb56-fe1bc2660c3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1234</Words>
  <Application>Microsoft Office PowerPoint</Application>
  <PresentationFormat>Widescreen</PresentationFormat>
  <Paragraphs>92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Wingdings</vt:lpstr>
      <vt:lpstr>1_Office Theme</vt:lpstr>
      <vt:lpstr>Acrobat Document</vt:lpstr>
      <vt:lpstr>Oxfordshire rail matters PTR’s meeting 19 March 2024</vt:lpstr>
      <vt:lpstr>Oxfordshire’s Plan for rail</vt:lpstr>
      <vt:lpstr>Setting the scene</vt:lpstr>
      <vt:lpstr>Infrastructure for growth</vt:lpstr>
      <vt:lpstr>Oxford Phase 2C</vt:lpstr>
      <vt:lpstr>A massive engineering effort</vt:lpstr>
      <vt:lpstr>Oxford railway station</vt:lpstr>
      <vt:lpstr>East-West Rail</vt:lpstr>
      <vt:lpstr>Cowley+</vt:lpstr>
      <vt:lpstr>Carterton – Witney - Oxford</vt:lpstr>
      <vt:lpstr>North Cotswolds Line Partnership</vt:lpstr>
      <vt:lpstr>Grove for Wantage Station</vt:lpstr>
      <vt:lpstr>Culham Station</vt:lpstr>
      <vt:lpstr>Banbury railway station</vt:lpstr>
      <vt:lpstr>Rolling stock and services</vt:lpstr>
      <vt:lpstr>Integration is key</vt:lpstr>
      <vt:lpstr>Oxfordshire Community Rail Partnership</vt:lpstr>
      <vt:lpstr>A sustainable future</vt:lpstr>
      <vt:lpstr>Working together</vt:lpstr>
      <vt:lpstr>Thank-you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Oxfordshire - Good Growth</dc:title>
  <dc:creator>Goodacre, Melissa - Communities</dc:creator>
  <cp:lastModifiedBy>Brunskill, Pete - Oxfordshire County Council</cp:lastModifiedBy>
  <cp:revision>24</cp:revision>
  <dcterms:created xsi:type="dcterms:W3CDTF">2021-05-04T08:47:30Z</dcterms:created>
  <dcterms:modified xsi:type="dcterms:W3CDTF">2024-03-18T09:35:47Z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0x01010012FF56CB8C2E0A428960CA72EAFAA786</vt:lpwstr>
  </property>
</Properties>
</file>