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496BA9-C14A-4CAD-AA1E-51E6BA4250DF}" v="72" dt="2024-03-18T17:50:37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4996-353C-6182-23F6-D0DC9F0C0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2E194-40A5-ED9B-7F9E-F67726F39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AC3A3-10F6-A675-62F7-561ECCB3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6807C-6411-1FFF-CF51-DC7279E04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DE9EA-13E3-85F8-3559-51C50509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6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8F3-85A3-CF4B-FE98-8F42F2A0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187A6-FFF3-2272-39FA-671BF879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0D84-9B4F-9A48-0BFD-BBCD2838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5D9C8-8D00-8208-FCEF-C2AC7EC9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C15E7-420B-A6CF-9489-6EDA206F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72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B829-6719-1D02-F940-332D21F614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23903-AE94-1C22-5CB5-AA962E78A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02579-C98B-6877-3A3B-D0A45F3B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3A86-3A38-B12E-872F-DE4C777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7DB95-918D-9C6D-065F-6FB44950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8EFA3-9E44-8E31-6F0E-7FF919E7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34E8-72C6-3BA0-F28C-F291C2DB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C3BF7-47C9-9A6E-39CF-52701D77B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5C65-17E1-9381-702B-B07C5BDB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B6EF2-2CF2-3F06-107A-07326434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6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2547-ACE6-EBDF-945C-7012389F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342D9-9B5D-FDDB-0C63-A39D76C4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0888D-1604-CC96-AD0C-AC6C9071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DC1E-C7E7-0172-D851-DCA43DD4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62C69-9D29-E09E-620B-A7E48AF6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10B6-C916-6D9D-0C60-81935F08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529DE-3C3D-1105-A58A-FDE319A077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9191-A31B-89D3-98C6-6C381A70A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F3083-76FC-36B9-9C87-33A9D114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FFCD7-2B6B-CBA8-6760-D86E8FF1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1D99-EF46-739A-B03F-7F12F77D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6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C339-676B-B917-4866-3B02DC52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A89F1-81C7-6B7E-19F6-3B47C856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B456-2782-681C-9EF8-CB4CFB7B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04208-4F03-FA92-F411-1F8B0E729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296EE-A4B5-84B3-E9FA-6B9973902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3B7BE-8E4C-03D4-BD8F-5F10F849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B9CD7-1BB8-705A-17A1-FA2C1EAB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C55E8-F6D6-3A2F-D952-1D0183A4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83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4E78-3D28-B000-2ED3-7EC294FB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41F18-D923-2A95-0909-A2DDA259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73CF8-724E-38A3-DE92-0CA82C41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FC29B-F99D-D943-9F21-E04FF29C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43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C4FA8-D972-18F8-F9D9-8ED7D244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55A9B-7D19-08B0-35E4-FB1346E1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BDBE6-BC74-9596-6BE8-EF75C8F8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7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9AEB-1EBA-5553-1339-F007307E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E2795-A03D-CA22-7086-CE71D1EF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6F6EA-20AA-E18C-1844-6C408A5D1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E5C6-FC2D-BF4F-AFB3-B7D1FCB1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3059D-DF9F-95D0-10B8-79D5D10E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8ECB-34E1-C949-A672-CA91EAA9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46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ECF4-F76D-BEF6-D0D1-FDF2DD2E2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4D7FA-3DA3-012D-0363-5A82C3FC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A9079-B608-BC48-45CD-D2848F024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B5782-BD4F-9760-6DB7-745EDDADF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4EC7-3D00-66AB-13ED-4CB8C8E1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F435D-1AFC-EFCE-68F0-C1DEA26D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27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9F779-E85F-B855-E00B-55EBB2C68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664EF-811E-8ACE-3BCF-19C959AD8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C7F0C-BE8A-0083-20A1-D50E99E2C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9D64-602E-47E7-8FA4-3AFD4E95692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014A6-45E6-FCA2-6BE2-01515F03C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1A4C-8B69-1047-D81F-D6183FDE1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6CB49F-E938-1813-51F1-B22AA3CCA0DF}"/>
              </a:ext>
            </a:extLst>
          </p:cNvPr>
          <p:cNvSpPr txBox="1"/>
          <p:nvPr/>
        </p:nvSpPr>
        <p:spPr>
          <a:xfrm>
            <a:off x="385665" y="305955"/>
            <a:ext cx="11420670" cy="59400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 algn="ctr" fontAlgn="base"/>
            <a:r>
              <a:rPr lang="en-GB" sz="20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Community Transport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r>
              <a:rPr lang="en-GB" sz="20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Update for </a:t>
            </a:r>
            <a:r>
              <a:rPr lang="en-GB" sz="2000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March</a:t>
            </a:r>
            <a:r>
              <a:rPr lang="en-GB" sz="20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2024 PTRs meeting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r>
              <a:rPr lang="en-GB" sz="2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 Darch, Public Transport Planner</a:t>
            </a:r>
          </a:p>
          <a:p>
            <a:pPr marL="90170" algn="ctr" fontAlgn="base"/>
            <a:endParaRPr lang="en-GB" sz="20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90170" algn="ctr" fontAlgn="base"/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GB" sz="16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Improved rural transport package (£800k p/a)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1" indent="-28575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Watlington-Reading/Thame, Wantage-Faringdon and Oxford-‘</a:t>
            </a:r>
            <a:r>
              <a:rPr lang="en-GB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Otmoor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Villages’-Bicester services introduced in late 2023 are operating well and have been well received.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1" indent="-28575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Contracts about to be formally awarded </a:t>
            </a:r>
            <a:r>
              <a:rPr lang="en-GB" sz="1600" dirty="0">
                <a:latin typeface="Arial"/>
                <a:ea typeface="Times New Roman" panose="02020603050405020304" pitchFamily="18" charset="0"/>
                <a:cs typeface="Arial"/>
              </a:rPr>
              <a:t>for </a:t>
            </a:r>
            <a:r>
              <a:rPr lang="en-GB" sz="16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north of Bicester</a:t>
            </a:r>
            <a:r>
              <a:rPr lang="en-GB" sz="1600" dirty="0">
                <a:latin typeface="Arial"/>
                <a:ea typeface="Times New Roman" panose="02020603050405020304" pitchFamily="18" charset="0"/>
                <a:cs typeface="Arial"/>
              </a:rPr>
              <a:t> </a:t>
            </a:r>
            <a:r>
              <a:rPr lang="en-GB" sz="16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services: start date TBC but </a:t>
            </a:r>
            <a:r>
              <a:rPr lang="en-GB" sz="1600" dirty="0">
                <a:latin typeface="Arial"/>
                <a:ea typeface="Times New Roman" panose="02020603050405020304" pitchFamily="18" charset="0"/>
                <a:cs typeface="Arial"/>
              </a:rPr>
              <a:t>hoping for late</a:t>
            </a:r>
            <a:r>
              <a:rPr lang="en-GB" sz="16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 April</a:t>
            </a:r>
            <a:r>
              <a:rPr lang="en-GB" sz="1600" dirty="0">
                <a:latin typeface="Arial"/>
                <a:ea typeface="Times New Roman" panose="02020603050405020304" pitchFamily="18" charset="0"/>
                <a:cs typeface="Arial"/>
              </a:rPr>
              <a:t>/early May.</a:t>
            </a:r>
            <a:endParaRPr lang="en-GB" sz="1600" dirty="0">
              <a:effectLst/>
              <a:latin typeface="Arial"/>
              <a:ea typeface="Times New Roman" panose="02020603050405020304" pitchFamily="18" charset="0"/>
              <a:cs typeface="Arial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US" sz="16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2023-24</a:t>
            </a:r>
            <a:r>
              <a:rPr lang="en-US" sz="16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community transport grant scheme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All successful bidders have now received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grant funds.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Discussions ongoing with new/expanded schemes over implementation.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Those schemes funding new/replacement vehicles have placed or will shortly place orders.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CT grant scheme for 2024-25 to be launched in April (though with a reduced funding pot due to reduction in the CT budget for 24-25).</a:t>
            </a:r>
          </a:p>
          <a:p>
            <a:pPr lvl="0" algn="just" fontAlgn="base"/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GB" sz="16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Other </a:t>
            </a:r>
            <a:r>
              <a:rPr lang="en-GB" sz="16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proposed</a:t>
            </a:r>
            <a:r>
              <a:rPr lang="en-GB" sz="16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CT provision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Discussions continue with Thame and Wantage town councils regarding potential new community 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t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ransport s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chemes.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Five new routes to start w/c 15 April operated by OCC’s in-house fleet, linking villages largely with no public transport with nearby towns (Wantage, Abingdon, Bicester, Banbury) or Oxford.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Discussions continue with Our Bus Bartons regarding new services for </a:t>
            </a:r>
            <a:r>
              <a:rPr lang="en-GB" sz="1600" dirty="0" err="1">
                <a:latin typeface="Arial" panose="020B0604020202020204" pitchFamily="34" charset="0"/>
                <a:ea typeface="Times New Roman" panose="02020603050405020304" pitchFamily="18" charset="0"/>
              </a:rPr>
              <a:t>Barfords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 and Chesterton.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600" dirty="0">
                <a:latin typeface="Arial"/>
                <a:ea typeface="Times New Roman" panose="02020603050405020304" pitchFamily="18" charset="0"/>
                <a:cs typeface="Arial"/>
              </a:rPr>
              <a:t>Every Oxfordshire parish with a population of 500+ will benefit from a bus service within the next few months.</a:t>
            </a:r>
            <a:endParaRPr lang="en-GB" sz="1600" dirty="0">
              <a:effectLst/>
              <a:latin typeface="Arial"/>
              <a:ea typeface="Times New Roman" panose="02020603050405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332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4CCDBF-CAB6-976E-B908-AD85560D35C4}"/>
              </a:ext>
            </a:extLst>
          </p:cNvPr>
          <p:cNvSpPr txBox="1"/>
          <p:nvPr/>
        </p:nvSpPr>
        <p:spPr>
          <a:xfrm>
            <a:off x="765110" y="443567"/>
            <a:ext cx="10748866" cy="37240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Concessionary Fares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Update for March 2024 PTRs meeting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Tim Darch, Public Transport Planner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85750" marR="0" lvl="1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New scheme for 2024-25 spells the end of the ‘pre-Covid’ reimbursement regime designed to protect operators/services as they recover post-pandemic.</a:t>
            </a:r>
          </a:p>
          <a:p>
            <a:pPr marL="285750" marR="0" lvl="1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New scheme and revisions to DfT calculator following operator consultation will result in significant increases in reimbursement rates.</a:t>
            </a:r>
          </a:p>
          <a:p>
            <a:pPr marL="285750" lvl="1" indent="-285750" algn="just" fontAlgn="base">
              <a:buFont typeface="Courier New" panose="02070309020205020404" pitchFamily="49" charset="0"/>
              <a:buChar char="o"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Other councils have expressed concerns about the increases and impact on budgets (concessionary fare reimbursement is a statutory requirement).</a:t>
            </a:r>
            <a:r>
              <a:rPr lang="en-GB" sz="1600" dirty="0">
                <a:solidFill>
                  <a:prstClr val="black"/>
                </a:solidFill>
                <a:latin typeface="Arial"/>
                <a:ea typeface="Times New Roman" panose="02020603050405020304" pitchFamily="18" charset="0"/>
                <a:cs typeface="Arial"/>
              </a:rPr>
              <a:t> However, Oxfordshire’s pre-Covid scheme has reduced the potential impact as reimbursement was agreed at a very generous level in previous years.</a:t>
            </a:r>
          </a:p>
          <a:p>
            <a:pPr marL="285750" lvl="1" indent="-285750" algn="just" fontAlgn="base">
              <a:buFont typeface="Courier New" panose="02070309020205020404" pitchFamily="49" charset="0"/>
              <a:buChar char="o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  <a:ea typeface="Times New Roman" panose="02020603050405020304" pitchFamily="18" charset="0"/>
                <a:cs typeface="Arial"/>
              </a:rPr>
              <a:t>Additionally, CT operators (17 of 34 operators claiming concessionary fares in Oxfordshire) are paid 100% of the </a:t>
            </a:r>
            <a:r>
              <a:rPr lang="en-GB" sz="1600">
                <a:solidFill>
                  <a:prstClr val="black"/>
                </a:solidFill>
                <a:latin typeface="Arial"/>
                <a:ea typeface="Times New Roman" panose="02020603050405020304" pitchFamily="18" charset="0"/>
                <a:cs typeface="Arial"/>
              </a:rPr>
              <a:t>fare forgone per journey; </a:t>
            </a:r>
            <a:r>
              <a:rPr lang="en-GB" sz="1600" dirty="0">
                <a:solidFill>
                  <a:prstClr val="black"/>
                </a:solidFill>
                <a:latin typeface="Arial"/>
                <a:ea typeface="Times New Roman" panose="02020603050405020304" pitchFamily="18" charset="0"/>
                <a:cs typeface="Arial"/>
              </a:rPr>
              <a:t>however their reimbursement totals less than 10% of annual expenditure on reimbursement.</a:t>
            </a:r>
          </a:p>
        </p:txBody>
      </p:sp>
    </p:spTree>
    <p:extLst>
      <p:ext uri="{BB962C8B-B14F-4D97-AF65-F5344CB8AC3E}">
        <p14:creationId xmlns:p14="http://schemas.microsoft.com/office/powerpoint/2010/main" val="114829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373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Darch, Tim - Oxfordshire County Council</dc:creator>
  <cp:lastModifiedBy>Darch, Tim - Oxfordshire County Council</cp:lastModifiedBy>
  <cp:revision>36</cp:revision>
  <dcterms:created xsi:type="dcterms:W3CDTF">2023-11-13T12:55:09Z</dcterms:created>
  <dcterms:modified xsi:type="dcterms:W3CDTF">2024-03-18T18:02:31Z</dcterms:modified>
</cp:coreProperties>
</file>