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7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64996-353C-6182-23F6-D0DC9F0C06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62E194-40A5-ED9B-7F9E-F67726F39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3AC3A3-10F6-A675-62F7-561ECCB3656E}"/>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6536807C-6411-1FFF-CF51-DC7279E048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FDE9EA-13E3-85F8-3559-51C50509B66C}"/>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278986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378F3-85A3-CF4B-FE98-8F42F2A0C5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9187A6-FFF3-2272-39FA-671BF8798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D90D84-9B4F-9A48-0BFD-BBCD283852A1}"/>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27E5D9C8-8D00-8208-FCEF-C2AC7EC993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0C15E7-420B-A6CF-9489-6EDA206F6378}"/>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923729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6B829-6719-1D02-F940-332D21F614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23903-AE94-1C22-5CB5-AA962E78A6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302579-C98B-6877-3A3B-D0A45F3B99D0}"/>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130A3A86-3A38-B12E-872F-DE4C777D58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7DB95-918D-9C6D-065F-6FB44950F0C5}"/>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25037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8EFA3-9E44-8E31-6F0E-7FF919E712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1B034E8-72C6-3BA0-F28C-F291C2DB1C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5C3BF7-47C9-9A6E-39CF-52701D77BAA2}"/>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78615C65-17E1-9381-702B-B07C5BDB8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7B6EF2-2CF2-3F06-107A-0732643466EB}"/>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616568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2547-ACE6-EBDF-945C-7012389F3C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5E342D9-9B5D-FDDB-0C63-A39D76C42D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00888D-1604-CC96-AD0C-AC6C9071D039}"/>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80D7DC1E-C7E7-0172-D851-DCA43DD40F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62C69-9D29-E09E-620B-A7E48AF69A5B}"/>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245522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10B6-C916-6D9D-0C60-81935F08F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0529DE-3C3D-1105-A58A-FDE319A077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05E9191-A31B-89D3-98C6-6C381A70AA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7F3083-76FC-36B9-9C87-33A9D114F672}"/>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6" name="Footer Placeholder 5">
            <a:extLst>
              <a:ext uri="{FF2B5EF4-FFF2-40B4-BE49-F238E27FC236}">
                <a16:creationId xmlns:a16="http://schemas.microsoft.com/office/drawing/2014/main" id="{665FFCD7-2B6B-CBA8-6760-D86E8FF1A6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521D99-EF46-739A-B03F-7F12F77D8BE2}"/>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573168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7C339-676B-B917-4866-3B02DC5203C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EA89F1-81C7-6B7E-19F6-3B47C856B7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52B456-2782-681C-9EF8-CB4CFB7BD8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504208-4F03-FA92-F411-1F8B0E729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C296EE-A4B5-84B3-E9FA-6B9973902A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D93B7BE-8E4C-03D4-BD8F-5F10F8493003}"/>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8" name="Footer Placeholder 7">
            <a:extLst>
              <a:ext uri="{FF2B5EF4-FFF2-40B4-BE49-F238E27FC236}">
                <a16:creationId xmlns:a16="http://schemas.microsoft.com/office/drawing/2014/main" id="{D65B9CD7-1BB8-705A-17A1-FA2C1EAB1F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25C55E8-F6D6-3A2F-D952-1D0183A49ABF}"/>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866837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F4E78-3D28-B000-2ED3-7EC294FBCA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5C41F18-D923-2A95-0909-A2DDA259FAB9}"/>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4" name="Footer Placeholder 3">
            <a:extLst>
              <a:ext uri="{FF2B5EF4-FFF2-40B4-BE49-F238E27FC236}">
                <a16:creationId xmlns:a16="http://schemas.microsoft.com/office/drawing/2014/main" id="{3B773CF8-724E-38A3-DE92-0CA82C41792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EFC29B-F99D-D943-9F21-E04FF29C7414}"/>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470435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8C4FA8-D972-18F8-F9D9-8ED7D24466E6}"/>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3" name="Footer Placeholder 2">
            <a:extLst>
              <a:ext uri="{FF2B5EF4-FFF2-40B4-BE49-F238E27FC236}">
                <a16:creationId xmlns:a16="http://schemas.microsoft.com/office/drawing/2014/main" id="{3BC55A9B-7D19-08B0-35E4-FB1346E10A0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BBDBE6-BC74-9596-6BE8-EF75C8F8DC9A}"/>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593870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79AEB-1EBA-5553-1339-F007307EA5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4E2795-A03D-CA22-7086-CE71D1EFF4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D6F6EA-20AA-E18C-1844-6C408A5D1A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55E5C6-FC2D-BF4F-AFB3-B7D1FCB184A9}"/>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6" name="Footer Placeholder 5">
            <a:extLst>
              <a:ext uri="{FF2B5EF4-FFF2-40B4-BE49-F238E27FC236}">
                <a16:creationId xmlns:a16="http://schemas.microsoft.com/office/drawing/2014/main" id="{2523059D-DF9F-95D0-10B8-79D5D10E50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AE8ECB-34E1-C949-A672-CA91EAA93C1A}"/>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293460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3ECF4-F76D-BEF6-D0D1-FDF2DD2E2F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BE4D7FA-3DA3-012D-0363-5A82C3FCB7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D5A9079-B608-BC48-45CD-D2848F0245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9B5782-BD4F-9760-6DB7-745EDDADF7EB}"/>
              </a:ext>
            </a:extLst>
          </p:cNvPr>
          <p:cNvSpPr>
            <a:spLocks noGrp="1"/>
          </p:cNvSpPr>
          <p:nvPr>
            <p:ph type="dt" sz="half" idx="10"/>
          </p:nvPr>
        </p:nvSpPr>
        <p:spPr/>
        <p:txBody>
          <a:bodyPr/>
          <a:lstStyle/>
          <a:p>
            <a:fld id="{10869D64-602E-47E7-8FA4-3AFD4E956922}" type="datetimeFigureOut">
              <a:rPr lang="en-GB" smtClean="0"/>
              <a:t>16/12/2024</a:t>
            </a:fld>
            <a:endParaRPr lang="en-GB"/>
          </a:p>
        </p:txBody>
      </p:sp>
      <p:sp>
        <p:nvSpPr>
          <p:cNvPr id="6" name="Footer Placeholder 5">
            <a:extLst>
              <a:ext uri="{FF2B5EF4-FFF2-40B4-BE49-F238E27FC236}">
                <a16:creationId xmlns:a16="http://schemas.microsoft.com/office/drawing/2014/main" id="{DA564EC7-3D00-66AB-13ED-4CB8C8E10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FF435D-1AFC-EFCE-68F0-C1DEA26DDC43}"/>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127274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9F779-E85F-B855-E00B-55EBB2C681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4664EF-811E-8ACE-3BCF-19C959AD8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1C7F0C-BE8A-0083-20A1-D50E99E2C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69D64-602E-47E7-8FA4-3AFD4E956922}" type="datetimeFigureOut">
              <a:rPr lang="en-GB" smtClean="0"/>
              <a:t>16/12/2024</a:t>
            </a:fld>
            <a:endParaRPr lang="en-GB"/>
          </a:p>
        </p:txBody>
      </p:sp>
      <p:sp>
        <p:nvSpPr>
          <p:cNvPr id="5" name="Footer Placeholder 4">
            <a:extLst>
              <a:ext uri="{FF2B5EF4-FFF2-40B4-BE49-F238E27FC236}">
                <a16:creationId xmlns:a16="http://schemas.microsoft.com/office/drawing/2014/main" id="{A74014A6-45E6-FCA2-6BE2-01515F03CC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4081A4C-8B69-1047-D81F-D6183FDE1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1E210-A736-4CC8-8AC5-4F50877106E6}" type="slidenum">
              <a:rPr lang="en-GB" smtClean="0"/>
              <a:t>‹#›</a:t>
            </a:fld>
            <a:endParaRPr lang="en-GB"/>
          </a:p>
        </p:txBody>
      </p:sp>
    </p:spTree>
    <p:extLst>
      <p:ext uri="{BB962C8B-B14F-4D97-AF65-F5344CB8AC3E}">
        <p14:creationId xmlns:p14="http://schemas.microsoft.com/office/powerpoint/2010/main" val="1394291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oxfordshire.maps.arcgis.com/apps/webappviewer/index.html?id=887c09c51dcc4d468a487ba46669e0a5&amp;extent=332856.1748%2C153364.1918%2C585798.3473%2C276395.6879%2C27700&amp;showLayers=CommunityTravelSchemes_255%3BCommunityTravelSchemes_255_0%3BNear_Me_Upgrade_FeatureService_8955_28%3BNear_Me_Upgrade_FeatureService_8955_26"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F8EB-8480-368D-3792-B2D99768497D}"/>
              </a:ext>
            </a:extLst>
          </p:cNvPr>
          <p:cNvSpPr>
            <a:spLocks noGrp="1"/>
          </p:cNvSpPr>
          <p:nvPr>
            <p:ph type="title"/>
          </p:nvPr>
        </p:nvSpPr>
        <p:spPr>
          <a:xfrm>
            <a:off x="838200" y="781050"/>
            <a:ext cx="10515600" cy="909638"/>
          </a:xfrm>
        </p:spPr>
        <p:txBody>
          <a:bodyPr>
            <a:normAutofit fontScale="90000"/>
          </a:bodyPr>
          <a:lstStyle/>
          <a:p>
            <a:pPr marL="90170" marR="0" lvl="0" indent="0" algn="ctr" defTabSz="914400" rtl="0" eaLnBrk="1" fontAlgn="base" latinLnBrk="0" hangingPunct="1">
              <a:lnSpc>
                <a:spcPct val="100000"/>
              </a:lnSpc>
              <a:spcBef>
                <a:spcPts val="0"/>
              </a:spcBef>
              <a:spcAft>
                <a:spcPts val="0"/>
              </a:spcAft>
              <a:tabLst/>
              <a:defRPr/>
            </a:pPr>
            <a:r>
              <a:rPr kumimoji="0" lang="en-GB" sz="22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PTRs meeting: 19 November 2024</a:t>
            </a:r>
            <a:br>
              <a:rPr kumimoji="0" lang="en-GB" sz="22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br>
            <a:r>
              <a:rPr kumimoji="0" lang="en-GB" sz="22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 Parish Survey of Bus Stop Infrastructure update</a:t>
            </a:r>
            <a:br>
              <a:rPr kumimoji="0" lang="en-GB" sz="22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br>
            <a:r>
              <a:rPr kumimoji="0" lang="en-GB" sz="22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Stuart Kocan-Payne Technical Lead - Bus Infrastructure, OCC</a:t>
            </a:r>
            <a:br>
              <a:rPr kumimoji="0" lang="en-GB"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br>
            <a:endParaRPr lang="en-GB" dirty="0"/>
          </a:p>
        </p:txBody>
      </p:sp>
      <p:sp>
        <p:nvSpPr>
          <p:cNvPr id="3" name="Content Placeholder 2">
            <a:extLst>
              <a:ext uri="{FF2B5EF4-FFF2-40B4-BE49-F238E27FC236}">
                <a16:creationId xmlns:a16="http://schemas.microsoft.com/office/drawing/2014/main" id="{8C06978B-1FD4-437A-DD54-A69EF677F432}"/>
              </a:ext>
            </a:extLst>
          </p:cNvPr>
          <p:cNvSpPr>
            <a:spLocks noGrp="1"/>
          </p:cNvSpPr>
          <p:nvPr>
            <p:ph idx="1"/>
          </p:nvPr>
        </p:nvSpPr>
        <p:spPr/>
        <p:txBody>
          <a:bodyPr>
            <a:normAutofit lnSpcReduction="10000"/>
          </a:bodyPr>
          <a:lstStyle/>
          <a:p>
            <a:pPr marL="180975" indent="0">
              <a:buNone/>
            </a:pPr>
            <a:r>
              <a:rPr lang="en-GB" sz="2600" dirty="0"/>
              <a:t>Thank you to all those that've carried out the data capture exercise so far, it really is very much appreciated. We're still quite a way short of the target so would encourage you to keep the submissions coming, please, as it'll help us understand where bus stop provision is less than it needs to be. By doing so, it helps us identify where any future funding could be directed, and would therefore enhance your town or village and significantly improve access to public transport for your residents. </a:t>
            </a:r>
          </a:p>
          <a:p>
            <a:pPr marL="180975" indent="0">
              <a:buNone/>
            </a:pPr>
            <a:r>
              <a:rPr lang="en-GB" sz="2600" dirty="0"/>
              <a:t>Again, any questions or clarifications can be sent directly to me at stuart.kocan-payne@oxfordshire.gov.uk, and please use 'Bus Stop Data Capture Exercise' in the subject line so that my filters can separate the emails out allowing me to pick them up easier. Thank you again. Stu</a:t>
            </a:r>
          </a:p>
          <a:p>
            <a:pPr marL="180975" indent="0">
              <a:buNone/>
            </a:pPr>
            <a:r>
              <a:rPr lang="en-GB" i="1" dirty="0"/>
              <a:t>Stuart Kocan-Payne Technical Lead - Bus Infrastructure, OCC</a:t>
            </a:r>
          </a:p>
        </p:txBody>
      </p:sp>
    </p:spTree>
    <p:extLst>
      <p:ext uri="{BB962C8B-B14F-4D97-AF65-F5344CB8AC3E}">
        <p14:creationId xmlns:p14="http://schemas.microsoft.com/office/powerpoint/2010/main" val="4106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6CB49F-E938-1813-51F1-B22AA3CCA0DF}"/>
              </a:ext>
            </a:extLst>
          </p:cNvPr>
          <p:cNvSpPr txBox="1"/>
          <p:nvPr/>
        </p:nvSpPr>
        <p:spPr>
          <a:xfrm>
            <a:off x="385665" y="-66675"/>
            <a:ext cx="11530110" cy="6894195"/>
          </a:xfrm>
          <a:prstGeom prst="rect">
            <a:avLst/>
          </a:prstGeom>
          <a:noFill/>
        </p:spPr>
        <p:txBody>
          <a:bodyPr wrap="square" lIns="91440" tIns="45720" rIns="91440" bIns="45720" anchor="t">
            <a:spAutoFit/>
          </a:bodyPr>
          <a:lstStyle/>
          <a:p>
            <a:pPr marL="90170" marR="0" lvl="0" indent="0" algn="ctr" defTabSz="914400" rtl="0" eaLnBrk="1" fontAlgn="base" latinLnBrk="0" hangingPunct="1">
              <a:lnSpc>
                <a:spcPct val="100000"/>
              </a:lnSpc>
              <a:spcBef>
                <a:spcPts val="0"/>
              </a:spcBef>
              <a:spcAft>
                <a:spcPts val="0"/>
              </a:spcAft>
              <a:buClrTx/>
              <a:buSzTx/>
              <a:buFontTx/>
              <a:buNone/>
              <a:tabLst/>
              <a:defRPr/>
            </a:pPr>
            <a:endParaRPr kumimoji="0" lang="en-GB" sz="16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endParaRP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16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PTRs meeting: 19 November 2024</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16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Community transport and concessionary fares update</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16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Tim Darch, Public Transport Planner</a:t>
            </a:r>
            <a:endPar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90170" marR="0" lvl="0" indent="0" algn="ctr" defTabSz="914400" rtl="0" eaLnBrk="1" fontAlgn="base"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742950" marR="0" lvl="1"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endPar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2023-24 community transport grant scheme</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Discussions continue with Thame and Wantage town councils regarding potential new community transport schemes.</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‘West Vale Mobility’ scheme launched mid-October: offers transport to medical appointments in Shrivenham and Swindon from Shrivenham and nearby villages. </a:t>
            </a: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STOP </a:t>
            </a:r>
            <a:r>
              <a:rPr lang="en-GB" sz="1600" b="1" dirty="0">
                <a:solidFill>
                  <a:prstClr val="black"/>
                </a:solidFill>
                <a:latin typeface="Arial" panose="020B0604020202020204" pitchFamily="34" charset="0"/>
                <a:ea typeface="Times New Roman" panose="02020603050405020304" pitchFamily="18" charset="0"/>
                <a:cs typeface="Arial" panose="020B0604020202020204" pitchFamily="34" charset="0"/>
              </a:rPr>
              <a:t>PRESS!!!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Hoping </a:t>
            </a:r>
            <a:r>
              <a:rPr lang="en-GB" sz="1600" dirty="0">
                <a:solidFill>
                  <a:prstClr val="black"/>
                </a:solidFill>
                <a:latin typeface="Arial" panose="020B0604020202020204" pitchFamily="34" charset="0"/>
                <a:ea typeface="Times New Roman" panose="02020603050405020304" pitchFamily="18" charset="0"/>
                <a:cs typeface="Arial" panose="020B0604020202020204" pitchFamily="34" charset="0"/>
              </a:rPr>
              <a:t>that</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lang="en-GB" sz="1600" dirty="0">
                <a:solidFill>
                  <a:prstClr val="black"/>
                </a:solidFill>
                <a:latin typeface="Arial" panose="020B0604020202020204" pitchFamily="34" charset="0"/>
                <a:ea typeface="Times New Roman" panose="02020603050405020304" pitchFamily="18" charset="0"/>
                <a:cs typeface="Arial" panose="020B0604020202020204" pitchFamily="34" charset="0"/>
              </a:rPr>
              <a:t>Stuart Coffey (PTR for Shrivenham and Chair</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of West Vale Mobility) will present at the next PTRs meeting in March 2025 (proposed date Tuesday 18</a:t>
            </a:r>
            <a:r>
              <a:rPr kumimoji="0" lang="en-GB" sz="1600" b="0" i="0" u="none" strike="noStrike" kern="1200" cap="none" spc="0" normalizeH="0" baseline="3000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March)</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Wallingford CT scheme delayed due to recruitment issues, but appointment to CT development role is believed to be imminent.</a:t>
            </a: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2024-25 community transport grant scheme</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9 grants awarded with a total value of £106,500, mostly for continuation of current provision</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Grants awarded for two years in all cases</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Around £550,000 in grant funding for the CT sector in Oxfordshire has been allocated over the last two years.</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endParaRPr lang="en-GB" sz="1600"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Community Transport mapping</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Online mapping project is now at ‘Beta’ stage</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Searchable by address or by clicking on an area</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Car and demand-responsive minibus schemes have been mapped. Timetabled minibus routes will be included on the county and town maps which are currently under development. Intend to formally launch CT map at the same time</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Link to map: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Oxfordshire CT map BETA</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(will also post in meeting chat)</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Comments welcomed!</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endPar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a:ea typeface="Times New Roman" panose="02020603050405020304" pitchFamily="18" charset="0"/>
              <a:cs typeface="Arial"/>
            </a:endParaRPr>
          </a:p>
        </p:txBody>
      </p:sp>
    </p:spTree>
    <p:extLst>
      <p:ext uri="{BB962C8B-B14F-4D97-AF65-F5344CB8AC3E}">
        <p14:creationId xmlns:p14="http://schemas.microsoft.com/office/powerpoint/2010/main" val="1420634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6CB49F-E938-1813-51F1-B22AA3CCA0DF}"/>
              </a:ext>
            </a:extLst>
          </p:cNvPr>
          <p:cNvSpPr txBox="1"/>
          <p:nvPr/>
        </p:nvSpPr>
        <p:spPr>
          <a:xfrm>
            <a:off x="385665" y="305955"/>
            <a:ext cx="11604172" cy="3354765"/>
          </a:xfrm>
          <a:prstGeom prst="rect">
            <a:avLst/>
          </a:prstGeom>
          <a:noFill/>
        </p:spPr>
        <p:txBody>
          <a:bodyPr wrap="square" lIns="91440" tIns="45720" rIns="91440" bIns="45720" anchor="t">
            <a:spAutoFit/>
          </a:bodyPr>
          <a:lstStyle/>
          <a:p>
            <a:pPr marL="90170" algn="ctr" fontAlgn="base"/>
            <a:r>
              <a:rPr lang="en-GB" b="1" i="1" u="sng" dirty="0">
                <a:solidFill>
                  <a:srgbClr val="000000"/>
                </a:solidFill>
                <a:effectLst/>
                <a:latin typeface="Arial" panose="020B0604020202020204" pitchFamily="34" charset="0"/>
                <a:ea typeface="Times New Roman" panose="02020603050405020304" pitchFamily="18" charset="0"/>
              </a:rPr>
              <a:t>PTRs meeting: 19 November 2024</a:t>
            </a:r>
            <a:endParaRPr lang="en-GB" b="1" i="1" u="sng" dirty="0">
              <a:solidFill>
                <a:srgbClr val="000000"/>
              </a:solidFill>
              <a:latin typeface="Arial" panose="020B0604020202020204" pitchFamily="34" charset="0"/>
              <a:ea typeface="Times New Roman" panose="02020603050405020304" pitchFamily="18" charset="0"/>
            </a:endParaRPr>
          </a:p>
          <a:p>
            <a:pPr marL="90170" algn="ctr" fontAlgn="base"/>
            <a:r>
              <a:rPr lang="en-GB" b="1" i="1" u="sng" dirty="0">
                <a:solidFill>
                  <a:srgbClr val="000000"/>
                </a:solidFill>
                <a:latin typeface="Arial" panose="020B0604020202020204" pitchFamily="34" charset="0"/>
                <a:ea typeface="Times New Roman" panose="02020603050405020304" pitchFamily="18" charset="0"/>
              </a:rPr>
              <a:t>Community transport and concessionary fares</a:t>
            </a:r>
            <a:r>
              <a:rPr lang="en-GB" b="1" i="1" u="sng" dirty="0">
                <a:solidFill>
                  <a:srgbClr val="000000"/>
                </a:solidFill>
                <a:effectLst/>
                <a:latin typeface="Arial" panose="020B0604020202020204" pitchFamily="34" charset="0"/>
                <a:ea typeface="Times New Roman" panose="02020603050405020304" pitchFamily="18" charset="0"/>
              </a:rPr>
              <a:t> update</a:t>
            </a:r>
          </a:p>
          <a:p>
            <a:pPr marL="90170" algn="ctr" fontAlgn="base"/>
            <a:r>
              <a:rPr lang="en-GB" b="1" i="1" u="sng" dirty="0">
                <a:solidFill>
                  <a:srgbClr val="000000"/>
                </a:solidFill>
                <a:latin typeface="Arial" panose="020B0604020202020204" pitchFamily="34" charset="0"/>
                <a:ea typeface="Times New Roman" panose="02020603050405020304" pitchFamily="18" charset="0"/>
              </a:rPr>
              <a:t>Tim Darch, Public Transport Planner</a:t>
            </a:r>
            <a:endParaRPr lang="en-GB" dirty="0">
              <a:effectLst/>
              <a:latin typeface="Times New Roman" panose="02020603050405020304" pitchFamily="18" charset="0"/>
              <a:ea typeface="Times New Roman" panose="02020603050405020304" pitchFamily="18" charset="0"/>
            </a:endParaRPr>
          </a:p>
          <a:p>
            <a:pPr marL="90170" algn="ctr" fontAlgn="base"/>
            <a:endParaRPr lang="en-GB" sz="1400" dirty="0">
              <a:effectLst/>
              <a:latin typeface="Times New Roman" panose="02020603050405020304" pitchFamily="18" charset="0"/>
              <a:ea typeface="Times New Roman" panose="02020603050405020304" pitchFamily="18" charset="0"/>
            </a:endParaRPr>
          </a:p>
          <a:p>
            <a:pPr algn="just" fontAlgn="base"/>
            <a:endParaRPr lang="en-GB" dirty="0">
              <a:effectLst/>
              <a:latin typeface="Arial" panose="020B0604020202020204" pitchFamily="34" charset="0"/>
              <a:ea typeface="Times New Roman" panose="02020603050405020304" pitchFamily="18" charset="0"/>
              <a:cs typeface="Arial" panose="020B0604020202020204" pitchFamily="34" charset="0"/>
            </a:endParaRPr>
          </a:p>
          <a:p>
            <a:pPr algn="just" fontAlgn="base"/>
            <a:r>
              <a:rPr lang="en-GB" b="1" i="1" dirty="0">
                <a:latin typeface="Arial" panose="020B0604020202020204" pitchFamily="34" charset="0"/>
                <a:ea typeface="Times New Roman" panose="02020603050405020304" pitchFamily="18" charset="0"/>
                <a:cs typeface="Arial" panose="020B0604020202020204" pitchFamily="34" charset="0"/>
              </a:rPr>
              <a:t>Concessionary fares</a:t>
            </a:r>
          </a:p>
          <a:p>
            <a:pPr marL="285750" indent="-285750" algn="just" fontAlgn="base">
              <a:buFont typeface="Courier New" panose="02070309020205020404" pitchFamily="49" charset="0"/>
              <a:buChar char="o"/>
            </a:pPr>
            <a:r>
              <a:rPr lang="en-GB" dirty="0">
                <a:latin typeface="Arial" panose="020B0604020202020204" pitchFamily="34" charset="0"/>
                <a:ea typeface="Times New Roman" panose="02020603050405020304" pitchFamily="18" charset="0"/>
                <a:cs typeface="Arial" panose="020B0604020202020204" pitchFamily="34" charset="0"/>
              </a:rPr>
              <a:t>Discussions over 2025-26 scheme have begun with major operators</a:t>
            </a:r>
          </a:p>
          <a:p>
            <a:pPr marL="285750" indent="-285750" algn="just" fontAlgn="base">
              <a:buFont typeface="Courier New" panose="02070309020205020404" pitchFamily="49" charset="0"/>
              <a:buChar char="o"/>
            </a:pPr>
            <a:r>
              <a:rPr lang="en-GB" dirty="0">
                <a:latin typeface="Arial" panose="020B0604020202020204" pitchFamily="34" charset="0"/>
                <a:ea typeface="Times New Roman" panose="02020603050405020304" pitchFamily="18" charset="0"/>
                <a:cs typeface="Arial" panose="020B0604020202020204" pitchFamily="34" charset="0"/>
              </a:rPr>
              <a:t>Concessionary fares budget for 2024-25</a:t>
            </a:r>
            <a:r>
              <a:rPr lang="en-GB" dirty="0">
                <a:effectLst/>
                <a:latin typeface="Arial" panose="020B0604020202020204" pitchFamily="34" charset="0"/>
                <a:ea typeface="Times New Roman" panose="02020603050405020304" pitchFamily="18" charset="0"/>
                <a:cs typeface="Arial" panose="020B0604020202020204" pitchFamily="34" charset="0"/>
              </a:rPr>
              <a:t> is just under £10m. V</a:t>
            </a:r>
            <a:r>
              <a:rPr lang="en-GB" dirty="0">
                <a:latin typeface="Arial" panose="020B0604020202020204" pitchFamily="34" charset="0"/>
                <a:ea typeface="Times New Roman" panose="02020603050405020304" pitchFamily="18" charset="0"/>
                <a:cs typeface="Arial" panose="020B0604020202020204" pitchFamily="34" charset="0"/>
              </a:rPr>
              <a:t>arious factors impacting operating costs may mean increased reimbursement and more pressure on the budget than in recent years, during which reimbursement was significantly reduced by Covid impacts.</a:t>
            </a:r>
          </a:p>
          <a:p>
            <a:pPr marL="285750" indent="-285750" algn="just" fontAlgn="base">
              <a:buFont typeface="Courier New" panose="02070309020205020404" pitchFamily="49" charset="0"/>
              <a:buChar char="o"/>
            </a:pPr>
            <a:r>
              <a:rPr lang="en-GB" dirty="0">
                <a:latin typeface="Arial" panose="020B0604020202020204" pitchFamily="34" charset="0"/>
                <a:ea typeface="Times New Roman" panose="02020603050405020304" pitchFamily="18" charset="0"/>
                <a:cs typeface="Arial" panose="020B0604020202020204" pitchFamily="34" charset="0"/>
              </a:rPr>
              <a:t>No immediate changes to the scheme are likely but may need to be considered in future years to remain within budget.</a:t>
            </a:r>
            <a:endParaRPr lang="en-GB" dirty="0">
              <a:effectLst/>
              <a:latin typeface="Arial"/>
              <a:ea typeface="Times New Roman" panose="02020603050405020304" pitchFamily="18" charset="0"/>
              <a:cs typeface="Arial"/>
            </a:endParaRPr>
          </a:p>
        </p:txBody>
      </p:sp>
    </p:spTree>
    <p:extLst>
      <p:ext uri="{BB962C8B-B14F-4D97-AF65-F5344CB8AC3E}">
        <p14:creationId xmlns:p14="http://schemas.microsoft.com/office/powerpoint/2010/main" val="1073328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TotalTime>
  <Words>527</Words>
  <Application>Microsoft Office PowerPoint</Application>
  <PresentationFormat>Widescreen</PresentationFormat>
  <Paragraphs>35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Courier New</vt:lpstr>
      <vt:lpstr>Times New Roman</vt:lpstr>
      <vt:lpstr>Office Theme</vt:lpstr>
      <vt:lpstr>PTRs meeting: 19 November 2024  Parish Survey of Bus Stop Infrastructure update Stuart Kocan-Payne Technical Lead - Bus Infrastructure, OCC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Darch, Tim - Oxfordshire County Council</dc:creator>
  <cp:lastModifiedBy>Darch, Tim - Oxfordshire County Council</cp:lastModifiedBy>
  <cp:revision>50</cp:revision>
  <dcterms:created xsi:type="dcterms:W3CDTF">2023-11-13T12:55:09Z</dcterms:created>
  <dcterms:modified xsi:type="dcterms:W3CDTF">2024-12-16T13:12:40Z</dcterms:modified>
</cp:coreProperties>
</file>