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7" r:id="rId5"/>
    <p:sldId id="280" r:id="rId6"/>
    <p:sldId id="263" r:id="rId7"/>
    <p:sldId id="285" r:id="rId8"/>
    <p:sldId id="287" r:id="rId9"/>
    <p:sldId id="283" r:id="rId10"/>
    <p:sldId id="286" r:id="rId11"/>
    <p:sldId id="279" r:id="rId12"/>
    <p:sldId id="265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9" d="100"/>
          <a:sy n="79" d="100"/>
        </p:scale>
        <p:origin x="1565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1BC94-A343-B44B-B2B2-5B238D626B8E}" type="datetimeFigureOut">
              <a:rPr lang="en-US" smtClean="0"/>
              <a:t>7/8/2025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A8593-0BBA-7F48-8F32-2E8CD1832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656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1BC94-A343-B44B-B2B2-5B238D626B8E}" type="datetimeFigureOut">
              <a:rPr lang="en-US" smtClean="0"/>
              <a:t>7/8/2025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A8593-0BBA-7F48-8F32-2E8CD1832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604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1BC94-A343-B44B-B2B2-5B238D626B8E}" type="datetimeFigureOut">
              <a:rPr lang="en-US" smtClean="0"/>
              <a:t>7/8/2025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A8593-0BBA-7F48-8F32-2E8CD1832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132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1BC94-A343-B44B-B2B2-5B238D626B8E}" type="datetimeFigureOut">
              <a:rPr lang="en-US" smtClean="0"/>
              <a:t>7/8/2025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A8593-0BBA-7F48-8F32-2E8CD1832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32040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1BC94-A343-B44B-B2B2-5B238D626B8E}" type="datetimeFigureOut">
              <a:rPr lang="en-US" smtClean="0"/>
              <a:t>7/8/2025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A8593-0BBA-7F48-8F32-2E8CD1832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4130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1BC94-A343-B44B-B2B2-5B238D626B8E}" type="datetimeFigureOut">
              <a:rPr lang="en-US" smtClean="0"/>
              <a:t>7/8/2025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A8593-0BBA-7F48-8F32-2E8CD1832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8488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1BC94-A343-B44B-B2B2-5B238D626B8E}" type="datetimeFigureOut">
              <a:rPr lang="en-US" smtClean="0"/>
              <a:t>7/8/2025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A8593-0BBA-7F48-8F32-2E8CD1832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9574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1BC94-A343-B44B-B2B2-5B238D626B8E}" type="datetimeFigureOut">
              <a:rPr lang="en-US" smtClean="0"/>
              <a:t>7/8/2025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A8593-0BBA-7F48-8F32-2E8CD1832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1700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1BC94-A343-B44B-B2B2-5B238D626B8E}" type="datetimeFigureOut">
              <a:rPr lang="en-US" smtClean="0"/>
              <a:t>7/8/2025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A8593-0BBA-7F48-8F32-2E8CD1832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6829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1BC94-A343-B44B-B2B2-5B238D626B8E}" type="datetimeFigureOut">
              <a:rPr lang="en-US" smtClean="0"/>
              <a:t>7/8/2025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A8593-0BBA-7F48-8F32-2E8CD1832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1730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1BC94-A343-B44B-B2B2-5B238D626B8E}" type="datetimeFigureOut">
              <a:rPr lang="en-US" smtClean="0"/>
              <a:t>7/8/2025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A8593-0BBA-7F48-8F32-2E8CD1832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9540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:\My User Profile\tim.guest\Desktop\Ppt background.jpg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59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F1BC94-A343-B44B-B2B2-5B238D626B8E}" type="datetimeFigureOut">
              <a:rPr lang="en-US" smtClean="0"/>
              <a:t>7/8/2025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FA8593-0BBA-7F48-8F32-2E8CD1832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6943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www.mybusoxfordshire.org.uk/" TargetMode="Externa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mailto:dave.harrison@oxfordshire.gov.uk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04413"/>
            <a:ext cx="8229600" cy="4310490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dirty="0"/>
              <a:t>Public Transport </a:t>
            </a:r>
            <a:br>
              <a:rPr lang="en-US" dirty="0"/>
            </a:br>
            <a:r>
              <a:rPr lang="en-US" dirty="0"/>
              <a:t>Team update</a:t>
            </a:r>
            <a:br>
              <a:rPr lang="en-US" dirty="0"/>
            </a:br>
            <a:br>
              <a:rPr lang="en-US" sz="1300" dirty="0"/>
            </a:br>
            <a:r>
              <a:rPr lang="en-US" sz="2000" dirty="0"/>
              <a:t>Ed Webster, Public Transport Planner</a:t>
            </a:r>
            <a:br>
              <a:rPr lang="en-US" sz="2000" dirty="0"/>
            </a:br>
            <a:br>
              <a:rPr lang="en-US" sz="2000" dirty="0"/>
            </a:br>
            <a:r>
              <a:rPr lang="en-US" sz="2000" dirty="0"/>
              <a:t>Parish Transport Representatives – 8 July 2025</a:t>
            </a:r>
            <a:br>
              <a:rPr lang="en-US" sz="2000" dirty="0"/>
            </a:br>
            <a:br>
              <a:rPr lang="en-US" sz="2000" dirty="0"/>
            </a:br>
            <a:br>
              <a:rPr lang="en-US" sz="2000" dirty="0"/>
            </a:br>
            <a:endParaRPr lang="en-US" sz="1600" i="1" dirty="0"/>
          </a:p>
        </p:txBody>
      </p:sp>
      <p:pic>
        <p:nvPicPr>
          <p:cNvPr id="5" name="Picture 4" descr="A black van on a street&#10;&#10;AI-generated content may be incorrect.">
            <a:extLst>
              <a:ext uri="{FF2B5EF4-FFF2-40B4-BE49-F238E27FC236}">
                <a16:creationId xmlns:a16="http://schemas.microsoft.com/office/drawing/2014/main" id="{363012F0-DF1C-42A6-E9C8-359E6F1918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6388" y="473337"/>
            <a:ext cx="3300412" cy="2485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091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48C28-20E3-475B-A6C8-AD48C2167A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599" cy="1143000"/>
          </a:xfrm>
        </p:spPr>
        <p:txBody>
          <a:bodyPr anchor="ctr">
            <a:normAutofit/>
          </a:bodyPr>
          <a:lstStyle/>
          <a:p>
            <a:r>
              <a:rPr lang="en-GB"/>
              <a:t>What’s been going on</a:t>
            </a:r>
          </a:p>
        </p:txBody>
      </p:sp>
      <p:pic>
        <p:nvPicPr>
          <p:cNvPr id="7" name="Picture 6" descr="Two buses parked in front of a building&#10;&#10;AI-generated content may be incorrect.">
            <a:extLst>
              <a:ext uri="{FF2B5EF4-FFF2-40B4-BE49-F238E27FC236}">
                <a16:creationId xmlns:a16="http://schemas.microsoft.com/office/drawing/2014/main" id="{E643EE75-6AA5-7348-ABC0-B58CC606810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4398" r="8453" b="-3"/>
          <a:stretch>
            <a:fillRect/>
          </a:stretch>
        </p:blipFill>
        <p:spPr>
          <a:xfrm>
            <a:off x="457200" y="1600200"/>
            <a:ext cx="4038600" cy="4525963"/>
          </a:xfrm>
          <a:prstGeom prst="rect">
            <a:avLst/>
          </a:prstGeom>
          <a:noFill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47734E-9102-4768-993D-5F7F201C87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GB" sz="2000"/>
              <a:t>BSIP Delivery Plan 2025/26:</a:t>
            </a:r>
          </a:p>
          <a:p>
            <a:pPr lvl="1">
              <a:lnSpc>
                <a:spcPct val="90000"/>
              </a:lnSpc>
            </a:pPr>
            <a:r>
              <a:rPr lang="en-GB" sz="2000"/>
              <a:t>Approved by Cabinet Member on 27 March</a:t>
            </a:r>
          </a:p>
          <a:p>
            <a:pPr lvl="1">
              <a:lnSpc>
                <a:spcPct val="90000"/>
              </a:lnSpc>
            </a:pPr>
            <a:r>
              <a:rPr lang="en-GB" sz="2000"/>
              <a:t>Submitted to Government on 31 March</a:t>
            </a:r>
          </a:p>
          <a:p>
            <a:pPr marL="0" indent="0">
              <a:lnSpc>
                <a:spcPct val="90000"/>
              </a:lnSpc>
              <a:buNone/>
            </a:pPr>
            <a:endParaRPr lang="en-GB" sz="2000"/>
          </a:p>
          <a:p>
            <a:pPr>
              <a:lnSpc>
                <a:spcPct val="90000"/>
              </a:lnSpc>
            </a:pPr>
            <a:r>
              <a:rPr lang="en-GB" sz="2000"/>
              <a:t>Services funded:</a:t>
            </a:r>
          </a:p>
          <a:p>
            <a:pPr lvl="1">
              <a:lnSpc>
                <a:spcPct val="90000"/>
              </a:lnSpc>
            </a:pPr>
            <a:r>
              <a:rPr lang="en-GB" sz="2000"/>
              <a:t>15 existing BSIP services</a:t>
            </a:r>
          </a:p>
          <a:p>
            <a:pPr lvl="1">
              <a:lnSpc>
                <a:spcPct val="90000"/>
              </a:lnSpc>
            </a:pPr>
            <a:r>
              <a:rPr lang="en-GB" sz="2000"/>
              <a:t>9 services transferred from other budgets</a:t>
            </a:r>
          </a:p>
          <a:p>
            <a:pPr lvl="1">
              <a:lnSpc>
                <a:spcPct val="90000"/>
              </a:lnSpc>
            </a:pPr>
            <a:r>
              <a:rPr lang="en-GB" sz="2000"/>
              <a:t>8 new improvements to existing services</a:t>
            </a:r>
          </a:p>
          <a:p>
            <a:pPr lvl="1">
              <a:lnSpc>
                <a:spcPct val="90000"/>
              </a:lnSpc>
            </a:pPr>
            <a:r>
              <a:rPr lang="en-GB" sz="2000"/>
              <a:t>1 service protected from commercial withdrawal</a:t>
            </a:r>
          </a:p>
          <a:p>
            <a:pPr>
              <a:lnSpc>
                <a:spcPct val="90000"/>
              </a:lnSpc>
            </a:pPr>
            <a:endParaRPr lang="en-GB" sz="2000"/>
          </a:p>
        </p:txBody>
      </p:sp>
    </p:spTree>
    <p:extLst>
      <p:ext uri="{BB962C8B-B14F-4D97-AF65-F5344CB8AC3E}">
        <p14:creationId xmlns:p14="http://schemas.microsoft.com/office/powerpoint/2010/main" val="34394697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48C28-20E3-475B-A6C8-AD48C2167A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599" cy="1143000"/>
          </a:xfrm>
        </p:spPr>
        <p:txBody>
          <a:bodyPr anchor="ctr">
            <a:normAutofit/>
          </a:bodyPr>
          <a:lstStyle/>
          <a:p>
            <a:r>
              <a:rPr lang="en-GB" sz="4100" dirty="0"/>
              <a:t>What’s been going 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47734E-9102-4768-993D-5F7F201C87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1368742"/>
            <a:ext cx="4038600" cy="45259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GB" sz="2400" dirty="0"/>
              <a:t>New bus maps</a:t>
            </a:r>
          </a:p>
          <a:p>
            <a:pPr lvl="1">
              <a:lnSpc>
                <a:spcPct val="90000"/>
              </a:lnSpc>
            </a:pPr>
            <a:r>
              <a:rPr lang="en-GB" sz="2000" dirty="0"/>
              <a:t>Town and county online maps launching very soon</a:t>
            </a:r>
          </a:p>
          <a:p>
            <a:pPr lvl="1">
              <a:lnSpc>
                <a:spcPct val="90000"/>
              </a:lnSpc>
            </a:pPr>
            <a:r>
              <a:rPr lang="en-GB" sz="2000" dirty="0"/>
              <a:t>Interactive map and timetables will be available</a:t>
            </a:r>
          </a:p>
          <a:p>
            <a:pPr lvl="1">
              <a:lnSpc>
                <a:spcPct val="90000"/>
              </a:lnSpc>
            </a:pPr>
            <a:r>
              <a:rPr lang="en-GB" sz="2000" dirty="0"/>
              <a:t>Hospitals Tube-style map</a:t>
            </a:r>
          </a:p>
          <a:p>
            <a:pPr>
              <a:lnSpc>
                <a:spcPct val="90000"/>
              </a:lnSpc>
            </a:pPr>
            <a:endParaRPr lang="en-GB" sz="1600" dirty="0"/>
          </a:p>
          <a:p>
            <a:pPr>
              <a:lnSpc>
                <a:spcPct val="90000"/>
              </a:lnSpc>
            </a:pPr>
            <a:endParaRPr lang="en-GB" sz="1600" dirty="0"/>
          </a:p>
          <a:p>
            <a:pPr>
              <a:lnSpc>
                <a:spcPct val="90000"/>
              </a:lnSpc>
            </a:pPr>
            <a:r>
              <a:rPr lang="en-GB" sz="2400" dirty="0"/>
              <a:t>Studies update</a:t>
            </a:r>
          </a:p>
          <a:p>
            <a:pPr lvl="1">
              <a:lnSpc>
                <a:spcPct val="90000"/>
              </a:lnSpc>
            </a:pPr>
            <a:r>
              <a:rPr lang="en-GB" sz="2000" dirty="0"/>
              <a:t>Future bus models study complete and due to be considered in October</a:t>
            </a:r>
          </a:p>
          <a:p>
            <a:pPr lvl="1">
              <a:lnSpc>
                <a:spcPct val="90000"/>
              </a:lnSpc>
            </a:pPr>
            <a:r>
              <a:rPr lang="en-GB" sz="2000" dirty="0"/>
              <a:t>DRT study: stage 1 (review) complete</a:t>
            </a:r>
          </a:p>
        </p:txBody>
      </p:sp>
      <p:sp>
        <p:nvSpPr>
          <p:cNvPr id="7" name="AutoShape 2">
            <a:extLst>
              <a:ext uri="{FF2B5EF4-FFF2-40B4-BE49-F238E27FC236}">
                <a16:creationId xmlns:a16="http://schemas.microsoft.com/office/drawing/2014/main" id="{DFAB0003-530C-9EFB-300D-5EA947AE9A0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599" y="3276599"/>
            <a:ext cx="2815701" cy="281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9868878-0139-1099-8CB9-7874DBA4E6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6551" y="1368742"/>
            <a:ext cx="3111648" cy="438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6007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48C28-20E3-475B-A6C8-AD48C2167A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599" cy="1143000"/>
          </a:xfrm>
        </p:spPr>
        <p:txBody>
          <a:bodyPr anchor="ctr">
            <a:normAutofit/>
          </a:bodyPr>
          <a:lstStyle/>
          <a:p>
            <a:r>
              <a:rPr lang="en-GB" sz="4100" dirty="0"/>
              <a:t>What’s been going 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47734E-9102-4768-993D-5F7F201C87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56202" y="1600200"/>
            <a:ext cx="4038600" cy="45259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GB" sz="2400" dirty="0"/>
              <a:t>MyBus review</a:t>
            </a:r>
          </a:p>
          <a:p>
            <a:pPr marL="457200" lvl="1" indent="0">
              <a:lnSpc>
                <a:spcPct val="90000"/>
              </a:lnSpc>
              <a:buNone/>
            </a:pPr>
            <a:endParaRPr lang="en-GB" sz="2000" dirty="0"/>
          </a:p>
          <a:p>
            <a:pPr lvl="1">
              <a:lnSpc>
                <a:spcPct val="90000"/>
              </a:lnSpc>
            </a:pPr>
            <a:r>
              <a:rPr lang="en-GB" sz="2000" dirty="0"/>
              <a:t>Ticket has been hugely popular, particularly since change to fare cap</a:t>
            </a:r>
          </a:p>
          <a:p>
            <a:pPr lvl="1">
              <a:lnSpc>
                <a:spcPct val="90000"/>
              </a:lnSpc>
            </a:pPr>
            <a:r>
              <a:rPr lang="en-GB" sz="2000" dirty="0"/>
              <a:t>200,000 sold since July 2024</a:t>
            </a:r>
          </a:p>
          <a:p>
            <a:pPr lvl="1">
              <a:lnSpc>
                <a:spcPct val="90000"/>
              </a:lnSpc>
            </a:pPr>
            <a:r>
              <a:rPr lang="en-GB" sz="2000" dirty="0"/>
              <a:t>Cost is a concern and fare increase being considered</a:t>
            </a:r>
          </a:p>
          <a:p>
            <a:pPr lvl="1">
              <a:lnSpc>
                <a:spcPct val="90000"/>
              </a:lnSpc>
            </a:pPr>
            <a:r>
              <a:rPr lang="en-GB" sz="2000" dirty="0">
                <a:hlinkClick r:id="rId2"/>
              </a:rPr>
              <a:t>www.mybusoxfordshire.org.uk</a:t>
            </a:r>
            <a:endParaRPr lang="en-GB" sz="2000" dirty="0"/>
          </a:p>
          <a:p>
            <a:pPr lvl="1">
              <a:lnSpc>
                <a:spcPct val="90000"/>
              </a:lnSpc>
            </a:pPr>
            <a:endParaRPr lang="en-GB" sz="2000" dirty="0"/>
          </a:p>
        </p:txBody>
      </p:sp>
      <p:sp>
        <p:nvSpPr>
          <p:cNvPr id="7" name="AutoShape 2">
            <a:extLst>
              <a:ext uri="{FF2B5EF4-FFF2-40B4-BE49-F238E27FC236}">
                <a16:creationId xmlns:a16="http://schemas.microsoft.com/office/drawing/2014/main" id="{DFAB0003-530C-9EFB-300D-5EA947AE9A0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599" y="3276599"/>
            <a:ext cx="2815701" cy="281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FD01E80-16DA-FBA5-41ED-4AE3865DDB9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80" r="1" b="1"/>
          <a:stretch/>
        </p:blipFill>
        <p:spPr>
          <a:xfrm>
            <a:off x="534382" y="1600200"/>
            <a:ext cx="2891617" cy="4112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040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E7F930-3E03-9021-378C-D50FD10BAA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BE7143-9384-F1CC-7EA0-3B5F5CC08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599" cy="1143000"/>
          </a:xfrm>
        </p:spPr>
        <p:txBody>
          <a:bodyPr anchor="ctr">
            <a:normAutofit/>
          </a:bodyPr>
          <a:lstStyle/>
          <a:p>
            <a:r>
              <a:rPr lang="en-GB" dirty="0"/>
              <a:t>Future plans</a:t>
            </a:r>
          </a:p>
        </p:txBody>
      </p:sp>
      <p:pic>
        <p:nvPicPr>
          <p:cNvPr id="2050" name="Picture 2" descr="New bus services coming to Oxfordshire this month">
            <a:extLst>
              <a:ext uri="{FF2B5EF4-FFF2-40B4-BE49-F238E27FC236}">
                <a16:creationId xmlns:a16="http://schemas.microsoft.com/office/drawing/2014/main" id="{E85933FE-C8C1-14A0-4097-3E83ECF75B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44" r="26562" b="-1"/>
          <a:stretch>
            <a:fillRect/>
          </a:stretch>
        </p:blipFill>
        <p:spPr bwMode="auto">
          <a:xfrm>
            <a:off x="457200" y="1600200"/>
            <a:ext cx="4038600" cy="4525963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30E486-8D14-25AC-DDF0-908ADF2495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en-GB" sz="2000" dirty="0"/>
              <a:t>BSIP Infrastructure:</a:t>
            </a:r>
          </a:p>
          <a:p>
            <a:pPr>
              <a:lnSpc>
                <a:spcPct val="90000"/>
              </a:lnSpc>
            </a:pPr>
            <a:endParaRPr lang="en-GB" sz="2000" dirty="0"/>
          </a:p>
          <a:p>
            <a:pPr lvl="1">
              <a:lnSpc>
                <a:spcPct val="90000"/>
              </a:lnSpc>
            </a:pPr>
            <a:r>
              <a:rPr lang="en-GB" sz="1600" dirty="0"/>
              <a:t>More real time information screens</a:t>
            </a:r>
          </a:p>
          <a:p>
            <a:pPr lvl="1">
              <a:lnSpc>
                <a:spcPct val="90000"/>
              </a:lnSpc>
            </a:pPr>
            <a:r>
              <a:rPr lang="en-GB" sz="1600" dirty="0"/>
              <a:t>Traffic light priority schemes</a:t>
            </a:r>
          </a:p>
          <a:p>
            <a:pPr lvl="1">
              <a:lnSpc>
                <a:spcPct val="90000"/>
              </a:lnSpc>
            </a:pPr>
            <a:r>
              <a:rPr lang="en-GB" sz="1600" dirty="0"/>
              <a:t>Gloucester Green bus station improvement</a:t>
            </a:r>
          </a:p>
          <a:p>
            <a:pPr lvl="1">
              <a:lnSpc>
                <a:spcPct val="90000"/>
              </a:lnSpc>
            </a:pPr>
            <a:r>
              <a:rPr lang="en-GB" sz="1600" dirty="0"/>
              <a:t>£575k bus stop improvement programme</a:t>
            </a:r>
          </a:p>
          <a:p>
            <a:pPr marL="457200" lvl="1" indent="0">
              <a:lnSpc>
                <a:spcPct val="90000"/>
              </a:lnSpc>
              <a:buNone/>
            </a:pPr>
            <a:endParaRPr lang="en-GB" sz="1600" dirty="0"/>
          </a:p>
          <a:p>
            <a:pPr>
              <a:lnSpc>
                <a:spcPct val="90000"/>
              </a:lnSpc>
            </a:pPr>
            <a:r>
              <a:rPr lang="en-GB" sz="2000" dirty="0"/>
              <a:t>Vehicle Improvement Fund:</a:t>
            </a:r>
          </a:p>
          <a:p>
            <a:pPr>
              <a:lnSpc>
                <a:spcPct val="90000"/>
              </a:lnSpc>
            </a:pPr>
            <a:endParaRPr lang="en-GB" sz="2000" dirty="0"/>
          </a:p>
          <a:p>
            <a:pPr lvl="1">
              <a:lnSpc>
                <a:spcPct val="90000"/>
              </a:lnSpc>
            </a:pPr>
            <a:r>
              <a:rPr lang="en-GB" sz="1600" dirty="0"/>
              <a:t>£1.4m for zero emission buses, ticketing enhancements etc.</a:t>
            </a:r>
          </a:p>
          <a:p>
            <a:pPr marL="0" indent="0">
              <a:lnSpc>
                <a:spcPct val="90000"/>
              </a:lnSpc>
              <a:buNone/>
            </a:pPr>
            <a:endParaRPr lang="en-GB" sz="2000" dirty="0"/>
          </a:p>
          <a:p>
            <a:pPr>
              <a:lnSpc>
                <a:spcPct val="90000"/>
              </a:lnSpc>
            </a:pPr>
            <a:r>
              <a:rPr lang="en-GB" sz="2000" dirty="0"/>
              <a:t>Scheme development:</a:t>
            </a:r>
          </a:p>
          <a:p>
            <a:pPr>
              <a:lnSpc>
                <a:spcPct val="90000"/>
              </a:lnSpc>
            </a:pPr>
            <a:endParaRPr lang="en-GB" sz="2000" dirty="0"/>
          </a:p>
          <a:p>
            <a:pPr lvl="1">
              <a:lnSpc>
                <a:spcPct val="90000"/>
              </a:lnSpc>
            </a:pPr>
            <a:r>
              <a:rPr lang="en-GB" sz="1600" dirty="0"/>
              <a:t>Benson Lane, Crowmarsh</a:t>
            </a:r>
          </a:p>
          <a:p>
            <a:pPr lvl="1">
              <a:lnSpc>
                <a:spcPct val="90000"/>
              </a:lnSpc>
            </a:pPr>
            <a:r>
              <a:rPr lang="en-GB" sz="1600" dirty="0"/>
              <a:t>John Radcliffe Hospital bus priority</a:t>
            </a:r>
          </a:p>
          <a:p>
            <a:pPr lvl="1">
              <a:lnSpc>
                <a:spcPct val="90000"/>
              </a:lnSpc>
            </a:pPr>
            <a:r>
              <a:rPr lang="en-GB" sz="1600" dirty="0"/>
              <a:t>Horspath </a:t>
            </a:r>
            <a:r>
              <a:rPr lang="en-GB" sz="1600" dirty="0" err="1"/>
              <a:t>Driftway</a:t>
            </a:r>
            <a:r>
              <a:rPr lang="en-GB" sz="1600" dirty="0"/>
              <a:t> queue relocation</a:t>
            </a:r>
          </a:p>
        </p:txBody>
      </p:sp>
    </p:spTree>
    <p:extLst>
      <p:ext uri="{BB962C8B-B14F-4D97-AF65-F5344CB8AC3E}">
        <p14:creationId xmlns:p14="http://schemas.microsoft.com/office/powerpoint/2010/main" val="2913422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48C28-20E3-475B-A6C8-AD48C2167A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599" cy="1143000"/>
          </a:xfrm>
        </p:spPr>
        <p:txBody>
          <a:bodyPr anchor="ctr">
            <a:normAutofit/>
          </a:bodyPr>
          <a:lstStyle/>
          <a:p>
            <a:r>
              <a:rPr lang="en-GB" dirty="0"/>
              <a:t>Upcoming service changes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47734E-9102-4768-993D-5F7F201C87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199" y="1600200"/>
            <a:ext cx="7869219" cy="4510144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en-GB" sz="2200" dirty="0"/>
              <a:t>July and August 2025:</a:t>
            </a:r>
          </a:p>
          <a:p>
            <a:pPr marL="457200" lvl="1" indent="0">
              <a:lnSpc>
                <a:spcPct val="90000"/>
              </a:lnSpc>
              <a:buNone/>
            </a:pPr>
            <a:endParaRPr lang="en-GB" sz="1800" dirty="0"/>
          </a:p>
          <a:p>
            <a:pPr lvl="1">
              <a:lnSpc>
                <a:spcPct val="90000"/>
              </a:lnSpc>
            </a:pPr>
            <a:r>
              <a:rPr lang="en-GB" sz="1800" dirty="0"/>
              <a:t>25/29 (Bicester): new Sunday service (to be confirmed)</a:t>
            </a:r>
          </a:p>
          <a:p>
            <a:pPr lvl="1">
              <a:lnSpc>
                <a:spcPct val="90000"/>
              </a:lnSpc>
            </a:pPr>
            <a:r>
              <a:rPr lang="en-GB" sz="1800" dirty="0"/>
              <a:t>108: Revised route in Stanton St John</a:t>
            </a:r>
          </a:p>
          <a:p>
            <a:pPr lvl="1">
              <a:lnSpc>
                <a:spcPct val="90000"/>
              </a:lnSpc>
            </a:pPr>
            <a:r>
              <a:rPr lang="en-GB" sz="1800" dirty="0"/>
              <a:t>134 (Goring): to be operated by Thames Travel to revised route/timetable</a:t>
            </a:r>
          </a:p>
          <a:p>
            <a:pPr lvl="1">
              <a:lnSpc>
                <a:spcPct val="90000"/>
              </a:lnSpc>
            </a:pPr>
            <a:r>
              <a:rPr lang="en-GB" sz="1800" dirty="0"/>
              <a:t>136 (Cholsey): improved to half hourly</a:t>
            </a:r>
          </a:p>
          <a:p>
            <a:pPr lvl="1">
              <a:lnSpc>
                <a:spcPct val="90000"/>
              </a:lnSpc>
            </a:pPr>
            <a:r>
              <a:rPr lang="en-GB" sz="1800" dirty="0"/>
              <a:t>139 (Benson): replaced by diversion of service 33</a:t>
            </a:r>
          </a:p>
          <a:p>
            <a:pPr lvl="1">
              <a:lnSpc>
                <a:spcPct val="90000"/>
              </a:lnSpc>
            </a:pPr>
            <a:r>
              <a:rPr lang="en-GB" sz="1800" dirty="0"/>
              <a:t>275 (Chinnor): to be operated by Red Rose Travel</a:t>
            </a:r>
          </a:p>
          <a:p>
            <a:pPr lvl="1">
              <a:lnSpc>
                <a:spcPct val="90000"/>
              </a:lnSpc>
            </a:pPr>
            <a:r>
              <a:rPr lang="en-GB" sz="1800" dirty="0"/>
              <a:t>800 (Oxford): new half hourly service between Horspath Road Ind Est, Redbridge Park &amp; Ride and City Centre</a:t>
            </a:r>
          </a:p>
          <a:p>
            <a:pPr lvl="1">
              <a:lnSpc>
                <a:spcPct val="90000"/>
              </a:lnSpc>
            </a:pPr>
            <a:r>
              <a:rPr lang="en-GB" sz="1800" dirty="0"/>
              <a:t>801 (Chipping Norton): new hourly Sunday service</a:t>
            </a:r>
          </a:p>
          <a:p>
            <a:pPr lvl="1">
              <a:lnSpc>
                <a:spcPct val="90000"/>
              </a:lnSpc>
            </a:pPr>
            <a:r>
              <a:rPr lang="en-GB" sz="1800" dirty="0"/>
              <a:t>B3/B4 (Banbury): new hourly Sunday service</a:t>
            </a:r>
          </a:p>
          <a:p>
            <a:pPr lvl="1">
              <a:lnSpc>
                <a:spcPct val="90000"/>
              </a:lnSpc>
            </a:pPr>
            <a:r>
              <a:rPr lang="en-GB" sz="1800" dirty="0"/>
              <a:t>H5 (Bicester): two additional PM journeys</a:t>
            </a:r>
          </a:p>
          <a:p>
            <a:pPr lvl="1">
              <a:lnSpc>
                <a:spcPct val="90000"/>
              </a:lnSpc>
            </a:pPr>
            <a:r>
              <a:rPr lang="en-GB" sz="1800" dirty="0"/>
              <a:t>S9 (Wantage): temporary reduction in off-peak frequency to every 30 mins</a:t>
            </a:r>
          </a:p>
          <a:p>
            <a:pPr lvl="1">
              <a:lnSpc>
                <a:spcPct val="90000"/>
              </a:lnSpc>
            </a:pPr>
            <a:r>
              <a:rPr lang="en-GB" sz="1800" dirty="0"/>
              <a:t>X4 (Banbury): improvement to four journeys (currently two)</a:t>
            </a:r>
          </a:p>
          <a:p>
            <a:pPr lvl="1">
              <a:lnSpc>
                <a:spcPct val="90000"/>
              </a:lnSpc>
            </a:pPr>
            <a:r>
              <a:rPr lang="en-GB" sz="1800" dirty="0"/>
              <a:t>X32 (Didcot): improvement to every 20 mins on weekdays</a:t>
            </a:r>
          </a:p>
          <a:p>
            <a:pPr marL="0" indent="0">
              <a:lnSpc>
                <a:spcPct val="90000"/>
              </a:lnSpc>
              <a:buNone/>
            </a:pPr>
            <a:endParaRPr lang="en-GB" sz="2200" dirty="0"/>
          </a:p>
          <a:p>
            <a:pPr>
              <a:lnSpc>
                <a:spcPct val="90000"/>
              </a:lnSpc>
            </a:pPr>
            <a:endParaRPr lang="en-GB" sz="2200" dirty="0"/>
          </a:p>
        </p:txBody>
      </p:sp>
    </p:spTree>
    <p:extLst>
      <p:ext uri="{BB962C8B-B14F-4D97-AF65-F5344CB8AC3E}">
        <p14:creationId xmlns:p14="http://schemas.microsoft.com/office/powerpoint/2010/main" val="320743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A4649A-96D0-3FD4-802F-0D68572CFB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BB3BB4-ECBA-58DB-6959-139868420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599" cy="1143000"/>
          </a:xfrm>
        </p:spPr>
        <p:txBody>
          <a:bodyPr anchor="ctr">
            <a:normAutofit/>
          </a:bodyPr>
          <a:lstStyle/>
          <a:p>
            <a:r>
              <a:rPr lang="en-GB" sz="4100" dirty="0"/>
              <a:t>Botley Road closure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8C5B74-F161-BB07-BB17-1C1F8420B9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1600200"/>
            <a:ext cx="4038600" cy="45259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GB" sz="2400" dirty="0"/>
              <a:t>Closure extended by Network Rail until August 2026</a:t>
            </a:r>
          </a:p>
          <a:p>
            <a:pPr marL="0" indent="0">
              <a:lnSpc>
                <a:spcPct val="90000"/>
              </a:lnSpc>
              <a:buNone/>
            </a:pPr>
            <a:endParaRPr lang="en-GB" sz="2400" dirty="0"/>
          </a:p>
          <a:p>
            <a:pPr>
              <a:lnSpc>
                <a:spcPct val="90000"/>
              </a:lnSpc>
            </a:pPr>
            <a:r>
              <a:rPr lang="en-GB" sz="2400" dirty="0"/>
              <a:t>Service changes in August 2025:</a:t>
            </a:r>
          </a:p>
          <a:p>
            <a:pPr lvl="1">
              <a:lnSpc>
                <a:spcPct val="90000"/>
              </a:lnSpc>
            </a:pPr>
            <a:r>
              <a:rPr lang="en-GB" sz="2000" dirty="0"/>
              <a:t>400 withdrawn west of Oxford station</a:t>
            </a:r>
          </a:p>
          <a:p>
            <a:pPr lvl="1">
              <a:lnSpc>
                <a:spcPct val="90000"/>
              </a:lnSpc>
            </a:pPr>
            <a:r>
              <a:rPr lang="en-GB" sz="2000" dirty="0"/>
              <a:t>New service 4B to/from Harcourt Hill (every 30 mins Mon-Sat daytime)</a:t>
            </a:r>
          </a:p>
          <a:p>
            <a:pPr lvl="1">
              <a:lnSpc>
                <a:spcPct val="90000"/>
              </a:lnSpc>
            </a:pPr>
            <a:r>
              <a:rPr lang="en-GB" sz="2000" dirty="0"/>
              <a:t>Through tickets retained</a:t>
            </a:r>
          </a:p>
          <a:p>
            <a:pPr>
              <a:lnSpc>
                <a:spcPct val="90000"/>
              </a:lnSpc>
            </a:pPr>
            <a:endParaRPr lang="en-GB" sz="1600" dirty="0"/>
          </a:p>
          <a:p>
            <a:pPr>
              <a:lnSpc>
                <a:spcPct val="90000"/>
              </a:lnSpc>
            </a:pPr>
            <a:endParaRPr lang="en-GB" sz="2400" dirty="0"/>
          </a:p>
        </p:txBody>
      </p:sp>
      <p:sp>
        <p:nvSpPr>
          <p:cNvPr id="7" name="AutoShape 2">
            <a:extLst>
              <a:ext uri="{FF2B5EF4-FFF2-40B4-BE49-F238E27FC236}">
                <a16:creationId xmlns:a16="http://schemas.microsoft.com/office/drawing/2014/main" id="{AE17A488-3D4E-DE62-B8F8-D25C915956A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599" y="3276599"/>
            <a:ext cx="2815701" cy="281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026" name="Picture 2" descr="Oxford Bus Company 371 - OX68 MBA (400 Oxford, Botley Road… | Flickr">
            <a:extLst>
              <a:ext uri="{FF2B5EF4-FFF2-40B4-BE49-F238E27FC236}">
                <a16:creationId xmlns:a16="http://schemas.microsoft.com/office/drawing/2014/main" id="{7DE8330A-7332-E727-2AF8-FAF01C6D60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0472" y="1965963"/>
            <a:ext cx="3383373" cy="3148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59657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48C28-20E3-475B-A6C8-AD48C2167A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599" cy="1143000"/>
          </a:xfrm>
        </p:spPr>
        <p:txBody>
          <a:bodyPr anchor="ctr">
            <a:normAutofit/>
          </a:bodyPr>
          <a:lstStyle/>
          <a:p>
            <a:r>
              <a:rPr lang="en-GB" dirty="0"/>
              <a:t>X40 service improvements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B2D6C3D-039A-7BC9-89D6-3079803D39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10635" y="1333949"/>
            <a:ext cx="4276164" cy="4819426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en-US" sz="2200" dirty="0"/>
              <a:t>10 brand new tri-axle double deck buses</a:t>
            </a:r>
          </a:p>
          <a:p>
            <a:pPr>
              <a:lnSpc>
                <a:spcPct val="90000"/>
              </a:lnSpc>
            </a:pPr>
            <a:r>
              <a:rPr lang="en-US" sz="2200" dirty="0"/>
              <a:t>Improvement to every 20 mins on Mondays to Fridays and 30 mins on Sundays</a:t>
            </a:r>
          </a:p>
          <a:p>
            <a:pPr>
              <a:lnSpc>
                <a:spcPct val="90000"/>
              </a:lnSpc>
            </a:pPr>
            <a:r>
              <a:rPr lang="en-US" sz="2200" dirty="0"/>
              <a:t>Improved late night services from Oxford Fri/Sat</a:t>
            </a:r>
          </a:p>
          <a:p>
            <a:pPr>
              <a:lnSpc>
                <a:spcPct val="90000"/>
              </a:lnSpc>
            </a:pPr>
            <a:r>
              <a:rPr lang="en-US" sz="2200" dirty="0"/>
              <a:t>New late night services from Reading Fri/Sat</a:t>
            </a:r>
          </a:p>
          <a:p>
            <a:pPr>
              <a:lnSpc>
                <a:spcPct val="90000"/>
              </a:lnSpc>
            </a:pPr>
            <a:r>
              <a:rPr lang="en-US" sz="2200" dirty="0"/>
              <a:t>Route via Abingdon Road</a:t>
            </a:r>
          </a:p>
          <a:p>
            <a:pPr>
              <a:lnSpc>
                <a:spcPct val="90000"/>
              </a:lnSpc>
            </a:pPr>
            <a:r>
              <a:rPr lang="en-US" sz="2200" dirty="0"/>
              <a:t>BSIP-funded stops improvement south of Wallingford</a:t>
            </a:r>
          </a:p>
          <a:p>
            <a:pPr>
              <a:lnSpc>
                <a:spcPct val="90000"/>
              </a:lnSpc>
            </a:pPr>
            <a:r>
              <a:rPr lang="en-US" sz="2200" dirty="0"/>
              <a:t>Mobility hub development at Benson Marina</a:t>
            </a:r>
          </a:p>
          <a:p>
            <a:pPr>
              <a:lnSpc>
                <a:spcPct val="90000"/>
              </a:lnSpc>
            </a:pPr>
            <a:r>
              <a:rPr lang="en-US" sz="2200" dirty="0"/>
              <a:t>New right turn for buses at Benson Lane, Crowmarsh</a:t>
            </a:r>
          </a:p>
        </p:txBody>
      </p:sp>
      <p:pic>
        <p:nvPicPr>
          <p:cNvPr id="7" name="Picture 6" descr="A blue double decker bus parked in a parking lot&#10;&#10;AI-generated content may be incorrect.">
            <a:extLst>
              <a:ext uri="{FF2B5EF4-FFF2-40B4-BE49-F238E27FC236}">
                <a16:creationId xmlns:a16="http://schemas.microsoft.com/office/drawing/2014/main" id="{BF60BC03-983C-2770-BCDF-8C19C08FB1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430" y="1904104"/>
            <a:ext cx="3726626" cy="2794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6989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CE7962-5AE1-4691-BDEA-D0F27BA740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Questions?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5DD5F6-99A2-4CB4-ADA8-01B9B61290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Ed Webster</a:t>
            </a:r>
          </a:p>
          <a:p>
            <a:pPr marL="0" indent="0">
              <a:buNone/>
            </a:pPr>
            <a:r>
              <a:rPr lang="en-GB" dirty="0"/>
              <a:t>   Public Transport Planner</a:t>
            </a:r>
          </a:p>
          <a:p>
            <a:pPr marL="0" indent="0">
              <a:buNone/>
            </a:pPr>
            <a:r>
              <a:rPr lang="en-GB" dirty="0"/>
              <a:t>   </a:t>
            </a:r>
            <a:r>
              <a:rPr lang="en-GB" dirty="0">
                <a:hlinkClick r:id="rId2"/>
              </a:rPr>
              <a:t>edward.webster@oxfordshire.gov.uk</a:t>
            </a:r>
            <a:r>
              <a:rPr lang="en-GB" dirty="0"/>
              <a:t> </a:t>
            </a:r>
          </a:p>
          <a:p>
            <a:pPr marL="0" indent="0">
              <a:buNone/>
            </a:pPr>
            <a:r>
              <a:rPr lang="en-GB" dirty="0"/>
              <a:t>  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FA553BA-764D-5BBB-D5F6-7022FE5683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536" y="3689872"/>
            <a:ext cx="2862736" cy="2578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6188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FF0C40BB37E1D4D8E74A12A102F225F" ma:contentTypeVersion="13" ma:contentTypeDescription="Create a new document." ma:contentTypeScope="" ma:versionID="9334dddf35e5d8c1a5a7272fbc512f8b">
  <xsd:schema xmlns:xsd="http://www.w3.org/2001/XMLSchema" xmlns:xs="http://www.w3.org/2001/XMLSchema" xmlns:p="http://schemas.microsoft.com/office/2006/metadata/properties" xmlns:ns3="be17dac7-d7b4-4888-8885-789c532918f3" xmlns:ns4="2f9dbb90-3c48-43d0-b9a5-b7792ee21f16" targetNamespace="http://schemas.microsoft.com/office/2006/metadata/properties" ma:root="true" ma:fieldsID="cf1835f6f580efe9aa70f965a2169609" ns3:_="" ns4:_="">
    <xsd:import namespace="be17dac7-d7b4-4888-8885-789c532918f3"/>
    <xsd:import namespace="2f9dbb90-3c48-43d0-b9a5-b7792ee21f1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17dac7-d7b4-4888-8885-789c532918f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9dbb90-3c48-43d0-b9a5-b7792ee21f16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08CD8CF-B10D-4BD9-A9C0-5AB29184140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e17dac7-d7b4-4888-8885-789c532918f3"/>
    <ds:schemaRef ds:uri="2f9dbb90-3c48-43d0-b9a5-b7792ee21f1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BBB8A56-32CC-421E-AF8B-D945E115D08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8C07CDA-2D60-45FB-A10E-B6082A04A12D}">
  <ds:schemaRefs>
    <ds:schemaRef ds:uri="http://schemas.microsoft.com/office/2006/metadata/properties"/>
    <ds:schemaRef ds:uri="2f9dbb90-3c48-43d0-b9a5-b7792ee21f16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be17dac7-d7b4-4888-8885-789c532918f3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3229</TotalTime>
  <Words>502</Words>
  <Application>Microsoft Office PowerPoint</Application>
  <PresentationFormat>On-screen Show (4:3)</PresentationFormat>
  <Paragraphs>82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Arial</vt:lpstr>
      <vt:lpstr>Office Theme</vt:lpstr>
      <vt:lpstr>   Public Transport  Team update  Ed Webster, Public Transport Planner  Parish Transport Representatives – 8 July 2025   </vt:lpstr>
      <vt:lpstr>What’s been going on</vt:lpstr>
      <vt:lpstr>What’s been going on</vt:lpstr>
      <vt:lpstr>What’s been going on</vt:lpstr>
      <vt:lpstr>Future plans</vt:lpstr>
      <vt:lpstr>Upcoming service changes</vt:lpstr>
      <vt:lpstr>Botley Road closure</vt:lpstr>
      <vt:lpstr>X40 service improvements</vt:lpstr>
      <vt:lpstr>Questions?</vt:lpstr>
    </vt:vector>
  </TitlesOfParts>
  <Company>oxfordshire county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Design Department</dc:creator>
  <cp:lastModifiedBy>Webster, Edward - Oxfordshire County Council</cp:lastModifiedBy>
  <cp:revision>66</cp:revision>
  <dcterms:created xsi:type="dcterms:W3CDTF">2012-11-02T14:00:39Z</dcterms:created>
  <dcterms:modified xsi:type="dcterms:W3CDTF">2025-07-08T10:41:29Z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0x0101008FF0C40BB37E1D4D8E74A12A102F225F</vt:lpwstr>
  </property>
</Properties>
</file>