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1027" y="28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64996-353C-6182-23F6-D0DC9F0C06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362E194-40A5-ED9B-7F9E-F67726F39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A3AC3A3-10F6-A675-62F7-561ECCB3656E}"/>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5" name="Footer Placeholder 4">
            <a:extLst>
              <a:ext uri="{FF2B5EF4-FFF2-40B4-BE49-F238E27FC236}">
                <a16:creationId xmlns:a16="http://schemas.microsoft.com/office/drawing/2014/main" id="{6536807C-6411-1FFF-CF51-DC7279E048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FDE9EA-13E3-85F8-3559-51C50509B66C}"/>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2789868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378F3-85A3-CF4B-FE98-8F42F2A0C5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59187A6-FFF3-2272-39FA-671BF8798E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D90D84-9B4F-9A48-0BFD-BBCD283852A1}"/>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5" name="Footer Placeholder 4">
            <a:extLst>
              <a:ext uri="{FF2B5EF4-FFF2-40B4-BE49-F238E27FC236}">
                <a16:creationId xmlns:a16="http://schemas.microsoft.com/office/drawing/2014/main" id="{27E5D9C8-8D00-8208-FCEF-C2AC7EC993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0C15E7-420B-A6CF-9489-6EDA206F6378}"/>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923729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06B829-6719-1D02-F940-332D21F6149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E23903-AE94-1C22-5CB5-AA962E78A6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302579-C98B-6877-3A3B-D0A45F3B99D0}"/>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5" name="Footer Placeholder 4">
            <a:extLst>
              <a:ext uri="{FF2B5EF4-FFF2-40B4-BE49-F238E27FC236}">
                <a16:creationId xmlns:a16="http://schemas.microsoft.com/office/drawing/2014/main" id="{130A3A86-3A38-B12E-872F-DE4C777D58E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F7DB95-918D-9C6D-065F-6FB44950F0C5}"/>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25037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8EFA3-9E44-8E31-6F0E-7FF919E712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1B034E8-72C6-3BA0-F28C-F291C2DB1C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5C3BF7-47C9-9A6E-39CF-52701D77BAA2}"/>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5" name="Footer Placeholder 4">
            <a:extLst>
              <a:ext uri="{FF2B5EF4-FFF2-40B4-BE49-F238E27FC236}">
                <a16:creationId xmlns:a16="http://schemas.microsoft.com/office/drawing/2014/main" id="{78615C65-17E1-9381-702B-B07C5BDB864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7B6EF2-2CF2-3F06-107A-0732643466EB}"/>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1616568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12547-ACE6-EBDF-945C-7012389F3C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5E342D9-9B5D-FDDB-0C63-A39D76C42DC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00888D-1604-CC96-AD0C-AC6C9071D039}"/>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5" name="Footer Placeholder 4">
            <a:extLst>
              <a:ext uri="{FF2B5EF4-FFF2-40B4-BE49-F238E27FC236}">
                <a16:creationId xmlns:a16="http://schemas.microsoft.com/office/drawing/2014/main" id="{80D7DC1E-C7E7-0172-D851-DCA43DD40F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662C69-9D29-E09E-620B-A7E48AF69A5B}"/>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245522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E10B6-C916-6D9D-0C60-81935F08F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0529DE-3C3D-1105-A58A-FDE319A077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05E9191-A31B-89D3-98C6-6C381A70AA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77F3083-76FC-36B9-9C87-33A9D114F672}"/>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6" name="Footer Placeholder 5">
            <a:extLst>
              <a:ext uri="{FF2B5EF4-FFF2-40B4-BE49-F238E27FC236}">
                <a16:creationId xmlns:a16="http://schemas.microsoft.com/office/drawing/2014/main" id="{665FFCD7-2B6B-CBA8-6760-D86E8FF1A6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521D99-EF46-739A-B03F-7F12F77D8BE2}"/>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573168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7C339-676B-B917-4866-3B02DC5203C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EA89F1-81C7-6B7E-19F6-3B47C856B7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E52B456-2782-681C-9EF8-CB4CFB7BD8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504208-4F03-FA92-F411-1F8B0E7297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C296EE-A4B5-84B3-E9FA-6B9973902A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D93B7BE-8E4C-03D4-BD8F-5F10F8493003}"/>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8" name="Footer Placeholder 7">
            <a:extLst>
              <a:ext uri="{FF2B5EF4-FFF2-40B4-BE49-F238E27FC236}">
                <a16:creationId xmlns:a16="http://schemas.microsoft.com/office/drawing/2014/main" id="{D65B9CD7-1BB8-705A-17A1-FA2C1EAB1FA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25C55E8-F6D6-3A2F-D952-1D0183A49ABF}"/>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866837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F4E78-3D28-B000-2ED3-7EC294FBCA1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5C41F18-D923-2A95-0909-A2DDA259FAB9}"/>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4" name="Footer Placeholder 3">
            <a:extLst>
              <a:ext uri="{FF2B5EF4-FFF2-40B4-BE49-F238E27FC236}">
                <a16:creationId xmlns:a16="http://schemas.microsoft.com/office/drawing/2014/main" id="{3B773CF8-724E-38A3-DE92-0CA82C41792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EFC29B-F99D-D943-9F21-E04FF29C7414}"/>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470435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8C4FA8-D972-18F8-F9D9-8ED7D24466E6}"/>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3" name="Footer Placeholder 2">
            <a:extLst>
              <a:ext uri="{FF2B5EF4-FFF2-40B4-BE49-F238E27FC236}">
                <a16:creationId xmlns:a16="http://schemas.microsoft.com/office/drawing/2014/main" id="{3BC55A9B-7D19-08B0-35E4-FB1346E10A0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BBDBE6-BC74-9596-6BE8-EF75C8F8DC9A}"/>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1593870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79AEB-1EBA-5553-1339-F007307EA5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A4E2795-A03D-CA22-7086-CE71D1EFF4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2D6F6EA-20AA-E18C-1844-6C408A5D1A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55E5C6-FC2D-BF4F-AFB3-B7D1FCB184A9}"/>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6" name="Footer Placeholder 5">
            <a:extLst>
              <a:ext uri="{FF2B5EF4-FFF2-40B4-BE49-F238E27FC236}">
                <a16:creationId xmlns:a16="http://schemas.microsoft.com/office/drawing/2014/main" id="{2523059D-DF9F-95D0-10B8-79D5D10E509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AE8ECB-34E1-C949-A672-CA91EAA93C1A}"/>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3293460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3ECF4-F76D-BEF6-D0D1-FDF2DD2E2F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BE4D7FA-3DA3-012D-0363-5A82C3FCB7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D5A9079-B608-BC48-45CD-D2848F0245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9B5782-BD4F-9760-6DB7-745EDDADF7EB}"/>
              </a:ext>
            </a:extLst>
          </p:cNvPr>
          <p:cNvSpPr>
            <a:spLocks noGrp="1"/>
          </p:cNvSpPr>
          <p:nvPr>
            <p:ph type="dt" sz="half" idx="10"/>
          </p:nvPr>
        </p:nvSpPr>
        <p:spPr/>
        <p:txBody>
          <a:bodyPr/>
          <a:lstStyle/>
          <a:p>
            <a:fld id="{10869D64-602E-47E7-8FA4-3AFD4E956922}" type="datetimeFigureOut">
              <a:rPr lang="en-GB" smtClean="0"/>
              <a:t>08/07/2025</a:t>
            </a:fld>
            <a:endParaRPr lang="en-GB"/>
          </a:p>
        </p:txBody>
      </p:sp>
      <p:sp>
        <p:nvSpPr>
          <p:cNvPr id="6" name="Footer Placeholder 5">
            <a:extLst>
              <a:ext uri="{FF2B5EF4-FFF2-40B4-BE49-F238E27FC236}">
                <a16:creationId xmlns:a16="http://schemas.microsoft.com/office/drawing/2014/main" id="{DA564EC7-3D00-66AB-13ED-4CB8C8E101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7FF435D-1AFC-EFCE-68F0-C1DEA26DDC43}"/>
              </a:ext>
            </a:extLst>
          </p:cNvPr>
          <p:cNvSpPr>
            <a:spLocks noGrp="1"/>
          </p:cNvSpPr>
          <p:nvPr>
            <p:ph type="sldNum" sz="quarter" idx="12"/>
          </p:nvPr>
        </p:nvSpPr>
        <p:spPr/>
        <p:txBody>
          <a:bodyPr/>
          <a:lstStyle/>
          <a:p>
            <a:fld id="{2EE1E210-A736-4CC8-8AC5-4F50877106E6}" type="slidenum">
              <a:rPr lang="en-GB" smtClean="0"/>
              <a:t>‹#›</a:t>
            </a:fld>
            <a:endParaRPr lang="en-GB"/>
          </a:p>
        </p:txBody>
      </p:sp>
    </p:spTree>
    <p:extLst>
      <p:ext uri="{BB962C8B-B14F-4D97-AF65-F5344CB8AC3E}">
        <p14:creationId xmlns:p14="http://schemas.microsoft.com/office/powerpoint/2010/main" val="1127274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9F779-E85F-B855-E00B-55EBB2C681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54664EF-811E-8ACE-3BCF-19C959AD89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1C7F0C-BE8A-0083-20A1-D50E99E2C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69D64-602E-47E7-8FA4-3AFD4E956922}" type="datetimeFigureOut">
              <a:rPr lang="en-GB" smtClean="0"/>
              <a:t>08/07/2025</a:t>
            </a:fld>
            <a:endParaRPr lang="en-GB"/>
          </a:p>
        </p:txBody>
      </p:sp>
      <p:sp>
        <p:nvSpPr>
          <p:cNvPr id="5" name="Footer Placeholder 4">
            <a:extLst>
              <a:ext uri="{FF2B5EF4-FFF2-40B4-BE49-F238E27FC236}">
                <a16:creationId xmlns:a16="http://schemas.microsoft.com/office/drawing/2014/main" id="{A74014A6-45E6-FCA2-6BE2-01515F03CC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4081A4C-8B69-1047-D81F-D6183FDE10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1E210-A736-4CC8-8AC5-4F50877106E6}" type="slidenum">
              <a:rPr lang="en-GB" smtClean="0"/>
              <a:t>‹#›</a:t>
            </a:fld>
            <a:endParaRPr lang="en-GB"/>
          </a:p>
        </p:txBody>
      </p:sp>
    </p:spTree>
    <p:extLst>
      <p:ext uri="{BB962C8B-B14F-4D97-AF65-F5344CB8AC3E}">
        <p14:creationId xmlns:p14="http://schemas.microsoft.com/office/powerpoint/2010/main" val="13942918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ybusoxfordshire.org.uk/discover-oxfordshires-bus-routes-with-our-maps" TargetMode="External"/><Relationship Id="rId2" Type="http://schemas.openxmlformats.org/officeDocument/2006/relationships/hyperlink" Target="https://oxfordshire.maps.arcgis.com/apps/webappviewer/index.html?id=887c09c51dcc4d468a487ba46669e0a5&amp;extent=380487.3835%2C177465.9684%2C506958.4697%2C238849.4245%2C27700&amp;showLayers=CommunityTravelSchemes_255%3BCommunityTravelSchemes_255_0%3BNear_Me_Upgrade_FeatureService_8955_28%3BNear_Me_Upgrade_FeatureService_8955_26"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F6CB49F-E938-1813-51F1-B22AA3CCA0DF}"/>
              </a:ext>
            </a:extLst>
          </p:cNvPr>
          <p:cNvSpPr txBox="1"/>
          <p:nvPr/>
        </p:nvSpPr>
        <p:spPr>
          <a:xfrm>
            <a:off x="385665" y="-66675"/>
            <a:ext cx="11530110" cy="7278916"/>
          </a:xfrm>
          <a:prstGeom prst="rect">
            <a:avLst/>
          </a:prstGeom>
          <a:noFill/>
        </p:spPr>
        <p:txBody>
          <a:bodyPr wrap="square" lIns="91440" tIns="45720" rIns="91440" bIns="45720" anchor="t">
            <a:spAutoFit/>
          </a:bodyPr>
          <a:lstStyle/>
          <a:p>
            <a:pPr marL="90170" marR="0" lvl="0" indent="0" algn="ctr" defTabSz="914400" rtl="0" eaLnBrk="1" fontAlgn="base" latinLnBrk="0" hangingPunct="1">
              <a:lnSpc>
                <a:spcPct val="100000"/>
              </a:lnSpc>
              <a:spcBef>
                <a:spcPts val="0"/>
              </a:spcBef>
              <a:spcAft>
                <a:spcPts val="0"/>
              </a:spcAft>
              <a:buClrTx/>
              <a:buSzTx/>
              <a:buFontTx/>
              <a:buNone/>
              <a:tabLst/>
              <a:defRPr/>
            </a:pPr>
            <a:endParaRPr kumimoji="0" lang="en-GB" sz="16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endParaRP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20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PTRs meeting: 8 July 2025</a:t>
            </a: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20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Community transport update</a:t>
            </a: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20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Tim Darch, Public Transport Planner</a:t>
            </a:r>
            <a:endParaRPr kumimoji="0" lang="en-GB"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en-US" sz="1300"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lang="en-US" b="1" i="1" dirty="0">
                <a:solidFill>
                  <a:prstClr val="black"/>
                </a:solidFill>
                <a:latin typeface="Arial" panose="020B0604020202020204" pitchFamily="34" charset="0"/>
                <a:ea typeface="Times New Roman" panose="02020603050405020304" pitchFamily="18" charset="0"/>
                <a:cs typeface="Arial" panose="020B0604020202020204" pitchFamily="34" charset="0"/>
              </a:rPr>
              <a:t>2025-26 c</a:t>
            </a:r>
            <a:r>
              <a:rPr kumimoji="0" lang="en-US" b="1" i="1"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ommunity</a:t>
            </a:r>
            <a:r>
              <a:rPr kumimoji="0" lang="en-US"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lang="en-US" b="1" i="1" dirty="0">
                <a:solidFill>
                  <a:prstClr val="black"/>
                </a:solidFill>
                <a:latin typeface="Arial" panose="020B0604020202020204" pitchFamily="34" charset="0"/>
                <a:ea typeface="Times New Roman" panose="02020603050405020304" pitchFamily="18" charset="0"/>
                <a:cs typeface="Arial" panose="020B0604020202020204" pitchFamily="34" charset="0"/>
              </a:rPr>
              <a:t>t</a:t>
            </a:r>
            <a:r>
              <a:rPr kumimoji="0" lang="en-US" b="1" i="1"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ransport</a:t>
            </a:r>
            <a:r>
              <a:rPr kumimoji="0" lang="en-US"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grant scheme</a:t>
            </a:r>
          </a:p>
          <a:p>
            <a:pPr marL="361950" marR="0" lvl="0" indent="-3619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Applications for this year’s community transport grant scheme </a:t>
            </a:r>
            <a:r>
              <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have been invited. The application deadline is </a:t>
            </a:r>
            <a:r>
              <a:rPr kumimoji="0" lang="en-GB" b="1"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rPr>
              <a:t>THIS FRIDAY, 11 JULY.</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grant pot for 2025-26 is anticipated to be </a:t>
            </a: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in the region of £100k. </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Successful applicants from the 2024-25 grant scheme were all awarded two-year grants: further applications will not be considered from these schemes in 2025-26 to enable the grant budget to be distributed as widely as possible.</a:t>
            </a:r>
          </a:p>
          <a:p>
            <a:pPr marR="0" lvl="0" algn="just" defTabSz="914400" rtl="0" eaLnBrk="1" fontAlgn="base" latinLnBrk="0" hangingPunct="1">
              <a:lnSpc>
                <a:spcPct val="100000"/>
              </a:lnSpc>
              <a:spcBef>
                <a:spcPts val="0"/>
              </a:spcBef>
              <a:spcAft>
                <a:spcPts val="0"/>
              </a:spcAft>
              <a:buClrTx/>
              <a:buSzTx/>
              <a:tabLst/>
              <a:defRPr/>
            </a:pPr>
            <a:endParaRPr lang="en-US" b="1" i="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0" lang="en-US"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2023-24 </a:t>
            </a:r>
            <a:r>
              <a:rPr lang="en-US" b="1" i="1" dirty="0">
                <a:solidFill>
                  <a:prstClr val="black"/>
                </a:solidFill>
                <a:latin typeface="Arial" panose="020B0604020202020204" pitchFamily="34" charset="0"/>
                <a:ea typeface="Times New Roman" panose="02020603050405020304" pitchFamily="18" charset="0"/>
                <a:cs typeface="Arial" panose="020B0604020202020204" pitchFamily="34" charset="0"/>
              </a:rPr>
              <a:t>c</a:t>
            </a:r>
            <a:r>
              <a:rPr kumimoji="0" lang="en-US" b="1" i="1"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ommunity</a:t>
            </a:r>
            <a:r>
              <a:rPr kumimoji="0" lang="en-US"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transport grant scheme</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The Wantage and District community bus project is continuing to progress with a view to an Autumn launch.</a:t>
            </a: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tab pos="7448550" algn="l"/>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Wallingford Town Council is continuing to investigate the delivery of improved CT coverage for the town.</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R="0" lvl="0" algn="just" defTabSz="914400" rtl="0" eaLnBrk="1" fontAlgn="base" latinLnBrk="0" hangingPunct="1">
              <a:lnSpc>
                <a:spcPct val="100000"/>
              </a:lnSpc>
              <a:spcBef>
                <a:spcPts val="0"/>
              </a:spcBef>
              <a:spcAft>
                <a:spcPts val="0"/>
              </a:spcAft>
              <a:buClrTx/>
              <a:buSzTx/>
              <a:tabLst/>
              <a:defRPr/>
            </a:pPr>
            <a:endParaRPr lang="en-GB" b="1"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r>
              <a:rPr kumimoji="0" lang="en-GB" b="1" i="1"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Community transport mapping</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The community transport map is now online, </a:t>
            </a:r>
            <a:r>
              <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hlinkClick r:id="rId2"/>
              </a:rPr>
              <a:t>here</a:t>
            </a:r>
            <a:endParaRPr kumimoji="0" lang="en-GB"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rPr>
              <a:t>The CT map is one of a large suite of bus maps including a countywide map, town maps and a map for travel to/from the Oxford hospitals. Link here:</a:t>
            </a:r>
          </a:p>
          <a:p>
            <a:pPr marR="0" lvl="0" algn="just" defTabSz="914400" rtl="0" eaLnBrk="1" fontAlgn="base" latinLnBrk="0" hangingPunct="1">
              <a:lnSpc>
                <a:spcPct val="100000"/>
              </a:lnSpc>
              <a:spcBef>
                <a:spcPts val="0"/>
              </a:spcBef>
              <a:spcAft>
                <a:spcPts val="0"/>
              </a:spcAft>
              <a:buClrTx/>
              <a:buSzTx/>
              <a:tabLst>
                <a:tab pos="265113" algn="l"/>
              </a:tabLst>
              <a:defRPr/>
            </a:pPr>
            <a:r>
              <a:rPr lang="en-GB" dirty="0">
                <a:solidFill>
                  <a:prstClr val="black"/>
                </a:solidFill>
                <a:latin typeface="Arial" panose="020B0604020202020204" pitchFamily="34" charset="0"/>
                <a:ea typeface="Times New Roman" panose="02020603050405020304" pitchFamily="18" charset="0"/>
                <a:cs typeface="Arial" panose="020B0604020202020204" pitchFamily="34" charset="0"/>
                <a:hlinkClick r:id="rId3"/>
              </a:rPr>
              <a:t>	https://www.mybusoxfordshire.org.uk/discover-oxfordshires-bus-routes-with-our-maps</a:t>
            </a:r>
            <a:endParaRPr lang="en-GB"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R="0" lvl="0" algn="just" defTabSz="914400" rtl="0" eaLnBrk="1" fontAlgn="base" latinLnBrk="0" hangingPunct="1">
              <a:lnSpc>
                <a:spcPct val="100000"/>
              </a:lnSpc>
              <a:spcBef>
                <a:spcPts val="0"/>
              </a:spcBef>
              <a:spcAft>
                <a:spcPts val="0"/>
              </a:spcAft>
              <a:buClrTx/>
              <a:buSzTx/>
              <a:tabLst/>
              <a:defRPr/>
            </a:pPr>
            <a:endParaRPr lang="en-GB" sz="13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R="0" lvl="0" algn="just" defTabSz="914400" rtl="0" eaLnBrk="1" fontAlgn="base" latinLnBrk="0" hangingPunct="1">
              <a:lnSpc>
                <a:spcPct val="100000"/>
              </a:lnSpc>
              <a:spcBef>
                <a:spcPts val="0"/>
              </a:spcBef>
              <a:spcAft>
                <a:spcPts val="0"/>
              </a:spcAft>
              <a:buClrTx/>
              <a:buSzTx/>
              <a:tabLst/>
              <a:defRPr/>
            </a:pPr>
            <a:endParaRPr kumimoji="0" lang="en-GB" sz="13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R="0" lvl="0" algn="just" defTabSz="914400" rtl="0" eaLnBrk="1" fontAlgn="base" latinLnBrk="0" hangingPunct="1">
              <a:lnSpc>
                <a:spcPct val="100000"/>
              </a:lnSpc>
              <a:spcBef>
                <a:spcPts val="0"/>
              </a:spcBef>
              <a:spcAft>
                <a:spcPts val="0"/>
              </a:spcAft>
              <a:buClrTx/>
              <a:buSzTx/>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endPar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just" defTabSz="914400" rtl="0" eaLnBrk="1" fontAlgn="base"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black"/>
              </a:solidFill>
              <a:effectLst/>
              <a:uLnTx/>
              <a:uFillTx/>
              <a:latin typeface="Arial"/>
              <a:ea typeface="Times New Roman" panose="02020603050405020304" pitchFamily="18" charset="0"/>
              <a:cs typeface="Arial"/>
            </a:endParaRPr>
          </a:p>
        </p:txBody>
      </p:sp>
    </p:spTree>
    <p:extLst>
      <p:ext uri="{BB962C8B-B14F-4D97-AF65-F5344CB8AC3E}">
        <p14:creationId xmlns:p14="http://schemas.microsoft.com/office/powerpoint/2010/main" val="1420634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A685CF-8625-BF1C-4E01-21D71E2B7E38}"/>
              </a:ext>
            </a:extLst>
          </p:cNvPr>
          <p:cNvSpPr txBox="1"/>
          <p:nvPr/>
        </p:nvSpPr>
        <p:spPr>
          <a:xfrm>
            <a:off x="744278" y="1472701"/>
            <a:ext cx="10388010" cy="3970318"/>
          </a:xfrm>
          <a:prstGeom prst="rect">
            <a:avLst/>
          </a:prstGeom>
          <a:noFill/>
        </p:spPr>
        <p:txBody>
          <a:bodyPr wrap="square">
            <a:spAutoFit/>
          </a:bodyPr>
          <a:lstStyle/>
          <a:p>
            <a:pPr marR="0" lvl="0" algn="just" defTabSz="914400" rtl="0" eaLnBrk="1" fontAlgn="base" latinLnBrk="0" hangingPunct="1">
              <a:lnSpc>
                <a:spcPct val="100000"/>
              </a:lnSpc>
              <a:spcBef>
                <a:spcPts val="0"/>
              </a:spcBef>
              <a:spcAft>
                <a:spcPts val="0"/>
              </a:spcAft>
              <a:buClrTx/>
              <a:buSzTx/>
              <a:tabLst/>
              <a:defRPr/>
            </a:pPr>
            <a:r>
              <a:rPr lang="en-GB" sz="1800" b="1" i="1" dirty="0">
                <a:solidFill>
                  <a:prstClr val="black"/>
                </a:solidFill>
                <a:latin typeface="Arial" panose="020B0604020202020204" pitchFamily="34" charset="0"/>
                <a:ea typeface="Times New Roman" panose="02020603050405020304" pitchFamily="18" charset="0"/>
                <a:cs typeface="Arial" panose="020B0604020202020204" pitchFamily="34" charset="0"/>
              </a:rPr>
              <a:t>Changes to bus services operated by community transport operators from 1 September</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sz="1800" dirty="0">
                <a:solidFill>
                  <a:prstClr val="black"/>
                </a:solidFill>
                <a:latin typeface="Arial" panose="020B0604020202020204" pitchFamily="34" charset="0"/>
                <a:ea typeface="Times New Roman" panose="02020603050405020304" pitchFamily="18" charset="0"/>
                <a:cs typeface="Arial" panose="020B0604020202020204" pitchFamily="34" charset="0"/>
              </a:rPr>
              <a:t>As a result of procurement exercises and in light of the decision by one operator to scale back their operation there will be changes to bus services currently operated by First and Last Mile and Going Forward Buses from 1 September, along with a number of other conventional bus services.</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r>
              <a:rPr lang="en-GB" sz="1800" dirty="0">
                <a:solidFill>
                  <a:prstClr val="black"/>
                </a:solidFill>
                <a:latin typeface="Arial" panose="020B0604020202020204" pitchFamily="34" charset="0"/>
                <a:ea typeface="Times New Roman" panose="02020603050405020304" pitchFamily="18" charset="0"/>
                <a:cs typeface="Arial" panose="020B0604020202020204" pitchFamily="34" charset="0"/>
              </a:rPr>
              <a:t>Timetables are in the process of being finalised. </a:t>
            </a: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Full details of all the changes will be circulated to affected communities in good time prior to 1 September.</a:t>
            </a:r>
          </a:p>
          <a:p>
            <a:pPr marL="285750" marR="0" lvl="0" indent="-285750" algn="just" defTabSz="914400" rtl="0" eaLnBrk="1" fontAlgn="base" latinLnBrk="0" hangingPunct="1">
              <a:lnSpc>
                <a:spcPct val="100000"/>
              </a:lnSpc>
              <a:spcBef>
                <a:spcPts val="0"/>
              </a:spcBef>
              <a:spcAft>
                <a:spcPts val="0"/>
              </a:spcAft>
              <a:buClrTx/>
              <a:buSzTx/>
              <a:buFont typeface="Courier New" panose="02070309020205020404" pitchFamily="49" charset="0"/>
              <a:buChar char="o"/>
              <a:tabLst/>
              <a:defRPr/>
            </a:pPr>
            <a:endParaRPr lang="en-GB" sz="18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algn="just" fontAlgn="base">
              <a:defRPr/>
            </a:pPr>
            <a:r>
              <a:rPr lang="en-GB" sz="1800" b="1" i="1" dirty="0">
                <a:solidFill>
                  <a:prstClr val="black"/>
                </a:solidFill>
                <a:latin typeface="Arial" panose="020B0604020202020204" pitchFamily="34" charset="0"/>
                <a:ea typeface="Times New Roman" panose="02020603050405020304" pitchFamily="18" charset="0"/>
                <a:cs typeface="Arial" panose="020B0604020202020204" pitchFamily="34" charset="0"/>
              </a:rPr>
              <a:t>Community transport in Oxford</a:t>
            </a:r>
          </a:p>
          <a:p>
            <a:pPr marL="285750" indent="-285750" algn="just" fontAlgn="base">
              <a:buFont typeface="Courier New" panose="02070309020205020404" pitchFamily="49" charset="0"/>
              <a:buChar char="o"/>
              <a:defRPr/>
            </a:pPr>
            <a:r>
              <a:rPr lang="en-GB" sz="1800" dirty="0">
                <a:solidFill>
                  <a:prstClr val="black"/>
                </a:solidFill>
                <a:latin typeface="Arial" panose="020B0604020202020204" pitchFamily="34" charset="0"/>
                <a:ea typeface="Times New Roman" panose="02020603050405020304" pitchFamily="18" charset="0"/>
                <a:cs typeface="Arial" panose="020B0604020202020204" pitchFamily="34" charset="0"/>
              </a:rPr>
              <a:t>Daybreak (a dementia care facility which also offers community transport coverage in the Oxford urban area) has recently expanded its coverage to include Littlemore, Blackbird Leys and Jericho.</a:t>
            </a:r>
          </a:p>
          <a:p>
            <a:pPr marL="285750" indent="-285750" algn="just" fontAlgn="base">
              <a:buFont typeface="Courier New" panose="02070309020205020404" pitchFamily="49" charset="0"/>
              <a:buChar char="o"/>
              <a:defRPr/>
            </a:pPr>
            <a:r>
              <a:rPr lang="en-GB" sz="1800" dirty="0">
                <a:solidFill>
                  <a:prstClr val="black"/>
                </a:solidFill>
                <a:latin typeface="Arial" panose="020B0604020202020204" pitchFamily="34" charset="0"/>
                <a:ea typeface="Times New Roman" panose="02020603050405020304" pitchFamily="18" charset="0"/>
                <a:cs typeface="Arial" panose="020B0604020202020204" pitchFamily="34" charset="0"/>
              </a:rPr>
              <a:t>Volunteer Driver Service CIC (a car scheme which covers the Oxford urban area and North Oxfordshire) has resumed operations after setting up as a CIC in its own right, having previously been affiliated with Citizens’ Advice West Northamptonshire and Cherwell (CAWNAC).</a:t>
            </a:r>
          </a:p>
          <a:p>
            <a:pPr marL="285750" indent="-285750" algn="just" fontAlgn="base">
              <a:buFont typeface="Courier New" panose="02070309020205020404" pitchFamily="49" charset="0"/>
              <a:buChar char="o"/>
              <a:defRPr/>
            </a:pPr>
            <a:r>
              <a:rPr lang="en-GB" sz="1800" dirty="0">
                <a:solidFill>
                  <a:prstClr val="black"/>
                </a:solidFill>
                <a:latin typeface="Arial" panose="020B0604020202020204" pitchFamily="34" charset="0"/>
                <a:ea typeface="Times New Roman" panose="02020603050405020304" pitchFamily="18" charset="0"/>
                <a:cs typeface="Arial" panose="020B0604020202020204" pitchFamily="34" charset="0"/>
              </a:rPr>
              <a:t>Both organisations are supported by community transport grant funding from OCC.</a:t>
            </a:r>
          </a:p>
        </p:txBody>
      </p:sp>
      <p:sp>
        <p:nvSpPr>
          <p:cNvPr id="5" name="TextBox 4">
            <a:extLst>
              <a:ext uri="{FF2B5EF4-FFF2-40B4-BE49-F238E27FC236}">
                <a16:creationId xmlns:a16="http://schemas.microsoft.com/office/drawing/2014/main" id="{3D79B295-7620-F024-4856-4F423A65E158}"/>
              </a:ext>
            </a:extLst>
          </p:cNvPr>
          <p:cNvSpPr txBox="1"/>
          <p:nvPr/>
        </p:nvSpPr>
        <p:spPr>
          <a:xfrm>
            <a:off x="3047114" y="306986"/>
            <a:ext cx="6097772" cy="1015663"/>
          </a:xfrm>
          <a:prstGeom prst="rect">
            <a:avLst/>
          </a:prstGeom>
          <a:noFill/>
        </p:spPr>
        <p:txBody>
          <a:bodyPr wrap="square">
            <a:spAutoFit/>
          </a:bodyPr>
          <a:lstStyle/>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20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PTRs meeting: 8 July 2025</a:t>
            </a: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20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Community transport update</a:t>
            </a:r>
          </a:p>
          <a:p>
            <a:pPr marL="90170" marR="0" lvl="0" indent="0" algn="ctr" defTabSz="914400" rtl="0" eaLnBrk="1" fontAlgn="base" latinLnBrk="0" hangingPunct="1">
              <a:lnSpc>
                <a:spcPct val="100000"/>
              </a:lnSpc>
              <a:spcBef>
                <a:spcPts val="0"/>
              </a:spcBef>
              <a:spcAft>
                <a:spcPts val="0"/>
              </a:spcAft>
              <a:buClrTx/>
              <a:buSzTx/>
              <a:buFontTx/>
              <a:buNone/>
              <a:tabLst/>
              <a:defRPr/>
            </a:pPr>
            <a:r>
              <a:rPr kumimoji="0" lang="en-GB" sz="2000" b="1" i="1" u="sng"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mn-cs"/>
              </a:rPr>
              <a:t>Tim Darch, Public Transport Planner</a:t>
            </a:r>
            <a:endParaRPr kumimoji="0" lang="en-GB"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073328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872</TotalTime>
  <Words>397</Words>
  <Application>Microsoft Office PowerPoint</Application>
  <PresentationFormat>Widescreen</PresentationFormat>
  <Paragraphs>32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Courier New</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Darch, Tim - Oxfordshire County Council</dc:creator>
  <cp:lastModifiedBy>Darch, Tim - Oxfordshire County Council</cp:lastModifiedBy>
  <cp:revision>63</cp:revision>
  <dcterms:created xsi:type="dcterms:W3CDTF">2023-11-13T12:55:09Z</dcterms:created>
  <dcterms:modified xsi:type="dcterms:W3CDTF">2025-07-08T13:48:08Z</dcterms:modified>
</cp:coreProperties>
</file>