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67" r:id="rId7"/>
    <p:sldId id="258" r:id="rId8"/>
    <p:sldId id="259" r:id="rId9"/>
    <p:sldId id="260" r:id="rId10"/>
    <p:sldId id="2608" r:id="rId11"/>
    <p:sldId id="2613" r:id="rId12"/>
    <p:sldId id="2623" r:id="rId13"/>
    <p:sldId id="2624" r:id="rId14"/>
    <p:sldId id="261" r:id="rId15"/>
    <p:sldId id="2627" r:id="rId16"/>
    <p:sldId id="265" r:id="rId17"/>
    <p:sldId id="2625" r:id="rId18"/>
    <p:sldId id="26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9C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FEC95-1349-472A-A63C-67D595C50788}" v="367" dt="2025-03-13T16:06:21.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7" autoAdjust="0"/>
    <p:restoredTop sz="95850" autoAdjust="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oline%20CTA\AppData\Local\Temp\Temp1_Data_All_230511%20(1).zip\CTA%20Membership%20-%20Additional%20Membership%20Inform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oline%20CTA\AppData\Local\Temp\Temp1_Data_All_230511%20(1).zip\CTA%20Membership%20-%20Additional%20Membership%20Inform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oline%20CTA\AppData\Local\Temp\Temp1_Data_All_230511%20(1).zip\CTA%20Membership%20-%20Additional%20Membership%20Inform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a:latin typeface="Tenorite" panose="00000500000000000000" pitchFamily="2" charset="0"/>
              </a:rPr>
              <a:t>The main types of trips undertaken</a:t>
            </a:r>
          </a:p>
        </c:rich>
      </c:tx>
      <c:layout>
        <c:manualLayout>
          <c:xMode val="edge"/>
          <c:yMode val="edge"/>
          <c:x val="1.4294256865702399E-4"/>
          <c:y val="7.856154145094689E-2"/>
        </c:manualLayout>
      </c:layout>
      <c:overlay val="0"/>
    </c:title>
    <c:autoTitleDeleted val="0"/>
    <c:plotArea>
      <c:layout/>
      <c:barChart>
        <c:barDir val="bar"/>
        <c:grouping val="percentStacked"/>
        <c:varyColors val="0"/>
        <c:ser>
          <c:idx val="0"/>
          <c:order val="0"/>
          <c:tx>
            <c:strRef>
              <c:f>'Question 17'!$B$3</c:f>
              <c:strCache>
                <c:ptCount val="1"/>
                <c:pt idx="0">
                  <c:v>Health – GP/Medical Appointments/hospital</c:v>
                </c:pt>
              </c:strCache>
            </c:strRef>
          </c:tx>
          <c:spPr>
            <a:solidFill>
              <a:srgbClr val="00BF6F"/>
            </a:solidFill>
            <a:ln>
              <a:prstDash val="solid"/>
            </a:ln>
          </c:spPr>
          <c:invertIfNegative val="0"/>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17'!$B$4:$B$6</c:f>
              <c:numCache>
                <c:formatCode>0%</c:formatCode>
                <c:ptCount val="2"/>
                <c:pt idx="0">
                  <c:v>0.46429999999999999</c:v>
                </c:pt>
                <c:pt idx="1">
                  <c:v>0.7</c:v>
                </c:pt>
              </c:numCache>
              <c:extLst/>
            </c:numRef>
          </c:val>
          <c:extLst>
            <c:ext xmlns:c16="http://schemas.microsoft.com/office/drawing/2014/chart" uri="{C3380CC4-5D6E-409C-BE32-E72D297353CC}">
              <c16:uniqueId val="{00000000-137A-4DB8-AE19-949C67E2F9F3}"/>
            </c:ext>
          </c:extLst>
        </c:ser>
        <c:ser>
          <c:idx val="1"/>
          <c:order val="1"/>
          <c:tx>
            <c:strRef>
              <c:f>'Question 17'!$D$3</c:f>
              <c:strCache>
                <c:ptCount val="1"/>
                <c:pt idx="0">
                  <c:v>Social – to friends or family</c:v>
                </c:pt>
              </c:strCache>
            </c:strRef>
          </c:tx>
          <c:spPr>
            <a:solidFill>
              <a:srgbClr val="507CB6"/>
            </a:solidFill>
            <a:ln>
              <a:prstDash val="solid"/>
            </a:ln>
          </c:spPr>
          <c:invertIfNegative val="0"/>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17'!$D$4:$D$6</c:f>
              <c:numCache>
                <c:formatCode>0%</c:formatCode>
                <c:ptCount val="2"/>
                <c:pt idx="0">
                  <c:v>0.42859999999999998</c:v>
                </c:pt>
                <c:pt idx="1">
                  <c:v>0.35709999999999997</c:v>
                </c:pt>
              </c:numCache>
              <c:extLst/>
            </c:numRef>
          </c:val>
          <c:extLst>
            <c:ext xmlns:c16="http://schemas.microsoft.com/office/drawing/2014/chart" uri="{C3380CC4-5D6E-409C-BE32-E72D297353CC}">
              <c16:uniqueId val="{00000001-137A-4DB8-AE19-949C67E2F9F3}"/>
            </c:ext>
          </c:extLst>
        </c:ser>
        <c:ser>
          <c:idx val="2"/>
          <c:order val="2"/>
          <c:tx>
            <c:strRef>
              <c:f>'Question 17'!$F$3</c:f>
              <c:strCache>
                <c:ptCount val="1"/>
                <c:pt idx="0">
                  <c:v>Social – to arranged activities/Clubs</c:v>
                </c:pt>
              </c:strCache>
            </c:strRef>
          </c:tx>
          <c:spPr>
            <a:solidFill>
              <a:srgbClr val="F9BE00"/>
            </a:solidFill>
            <a:ln>
              <a:prstDash val="solid"/>
            </a:ln>
          </c:spPr>
          <c:invertIfNegative val="0"/>
          <c:dLbls>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17'!$F$4:$F$6</c:f>
              <c:numCache>
                <c:formatCode>0%</c:formatCode>
                <c:ptCount val="2"/>
                <c:pt idx="0">
                  <c:v>0.92859999999999998</c:v>
                </c:pt>
                <c:pt idx="1">
                  <c:v>0.68569999999999998</c:v>
                </c:pt>
              </c:numCache>
              <c:extLst/>
            </c:numRef>
          </c:val>
          <c:extLst>
            <c:ext xmlns:c16="http://schemas.microsoft.com/office/drawing/2014/chart" uri="{C3380CC4-5D6E-409C-BE32-E72D297353CC}">
              <c16:uniqueId val="{00000002-137A-4DB8-AE19-949C67E2F9F3}"/>
            </c:ext>
          </c:extLst>
        </c:ser>
        <c:ser>
          <c:idx val="3"/>
          <c:order val="3"/>
          <c:tx>
            <c:strRef>
              <c:f>'Question 17'!$L$3</c:f>
              <c:strCache>
                <c:ptCount val="1"/>
                <c:pt idx="0">
                  <c:v>Shopping</c:v>
                </c:pt>
              </c:strCache>
            </c:strRef>
          </c:tx>
          <c:spPr>
            <a:solidFill>
              <a:srgbClr val="6BC8CD"/>
            </a:solidFill>
            <a:ln>
              <a:prstDash val="solid"/>
            </a:ln>
          </c:spPr>
          <c:invertIfNegative val="0"/>
          <c:dLbls>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17'!$L$4:$L$6</c:f>
              <c:numCache>
                <c:formatCode>0%</c:formatCode>
                <c:ptCount val="2"/>
                <c:pt idx="0">
                  <c:v>0.5</c:v>
                </c:pt>
                <c:pt idx="1">
                  <c:v>0.87139999999999995</c:v>
                </c:pt>
              </c:numCache>
              <c:extLst/>
            </c:numRef>
          </c:val>
          <c:extLst>
            <c:ext xmlns:c16="http://schemas.microsoft.com/office/drawing/2014/chart" uri="{C3380CC4-5D6E-409C-BE32-E72D297353CC}">
              <c16:uniqueId val="{00000003-137A-4DB8-AE19-949C67E2F9F3}"/>
            </c:ext>
          </c:extLst>
        </c:ser>
        <c:ser>
          <c:idx val="4"/>
          <c:order val="4"/>
          <c:tx>
            <c:strRef>
              <c:f>'Question 17'!$H$3</c:f>
              <c:strCache>
                <c:ptCount val="1"/>
                <c:pt idx="0">
                  <c:v>Social – day out trips</c:v>
                </c:pt>
              </c:strCache>
            </c:strRef>
          </c:tx>
          <c:spPr>
            <a:solidFill>
              <a:srgbClr val="FF8B4F"/>
            </a:solidFill>
            <a:ln>
              <a:prstDash val="solid"/>
            </a:ln>
          </c:spPr>
          <c:invertIfNegative val="0"/>
          <c:dLbls>
            <c:spPr>
              <a:noFill/>
              <a:ln>
                <a:noFill/>
              </a:ln>
              <a:effectLst/>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17'!$H$4:$H$6</c:f>
              <c:numCache>
                <c:formatCode>0%</c:formatCode>
                <c:ptCount val="2"/>
                <c:pt idx="0">
                  <c:v>0.64290000000000003</c:v>
                </c:pt>
                <c:pt idx="1">
                  <c:v>0.74290000000000012</c:v>
                </c:pt>
              </c:numCache>
              <c:extLst/>
            </c:numRef>
          </c:val>
          <c:extLst>
            <c:ext xmlns:c16="http://schemas.microsoft.com/office/drawing/2014/chart" uri="{C3380CC4-5D6E-409C-BE32-E72D297353CC}">
              <c16:uniqueId val="{00000004-137A-4DB8-AE19-949C67E2F9F3}"/>
            </c:ext>
          </c:extLst>
        </c:ser>
        <c:ser>
          <c:idx val="5"/>
          <c:order val="5"/>
          <c:tx>
            <c:strRef>
              <c:f>'Question 17'!$J$3</c:f>
              <c:strCache>
                <c:ptCount val="1"/>
                <c:pt idx="0">
                  <c:v>Social – general leisure</c:v>
                </c:pt>
              </c:strCache>
            </c:strRef>
          </c:tx>
          <c:spPr>
            <a:solidFill>
              <a:srgbClr val="7D5E90"/>
            </a:solidFill>
            <a:ln>
              <a:prstDash val="solid"/>
            </a:ln>
          </c:spPr>
          <c:invertIfNegative val="0"/>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17'!$J$4:$J$6</c:f>
              <c:numCache>
                <c:formatCode>0%</c:formatCode>
                <c:ptCount val="2"/>
                <c:pt idx="0">
                  <c:v>0.53569999999999995</c:v>
                </c:pt>
                <c:pt idx="1">
                  <c:v>0.5857</c:v>
                </c:pt>
              </c:numCache>
              <c:extLst/>
            </c:numRef>
          </c:val>
          <c:extLst>
            <c:ext xmlns:c16="http://schemas.microsoft.com/office/drawing/2014/chart" uri="{C3380CC4-5D6E-409C-BE32-E72D297353CC}">
              <c16:uniqueId val="{00000005-137A-4DB8-AE19-949C67E2F9F3}"/>
            </c:ext>
          </c:extLst>
        </c:ser>
        <c:ser>
          <c:idx val="6"/>
          <c:order val="6"/>
          <c:tx>
            <c:strRef>
              <c:f>'Question 17'!$N$3</c:f>
              <c:strCache>
                <c:ptCount val="1"/>
                <c:pt idx="0">
                  <c:v>Access to work</c:v>
                </c:pt>
              </c:strCache>
            </c:strRef>
          </c:tx>
          <c:spPr>
            <a:solidFill>
              <a:srgbClr val="D25F90"/>
            </a:solidFill>
            <a:ln>
              <a:prstDash val="solid"/>
            </a:ln>
          </c:spPr>
          <c:invertIfNegative val="0"/>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17'!$A$4:$A$6</c:f>
              <c:strCache>
                <c:ptCount val="2"/>
                <c:pt idx="0">
                  <c:v>Mainly Urban</c:v>
                </c:pt>
                <c:pt idx="1">
                  <c:v>Mainly Rural</c:v>
                </c:pt>
              </c:strCache>
              <c:extLst/>
            </c:strRef>
          </c:cat>
          <c:val>
            <c:numRef>
              <c:f>'Question 17'!$N$4:$N$6</c:f>
              <c:numCache>
                <c:formatCode>0%</c:formatCode>
                <c:ptCount val="2"/>
                <c:pt idx="0">
                  <c:v>7.1399999999999991E-2</c:v>
                </c:pt>
                <c:pt idx="1">
                  <c:v>0.15709999999999999</c:v>
                </c:pt>
              </c:numCache>
              <c:extLst/>
            </c:numRef>
          </c:val>
          <c:extLst>
            <c:ext xmlns:c16="http://schemas.microsoft.com/office/drawing/2014/chart" uri="{C3380CC4-5D6E-409C-BE32-E72D297353CC}">
              <c16:uniqueId val="{00000006-137A-4DB8-AE19-949C67E2F9F3}"/>
            </c:ext>
          </c:extLst>
        </c:ser>
        <c:dLbls>
          <c:dLblPos val="ctr"/>
          <c:showLegendKey val="0"/>
          <c:showVal val="1"/>
          <c:showCatName val="0"/>
          <c:showSerName val="0"/>
          <c:showPercent val="0"/>
          <c:showBubbleSize val="0"/>
        </c:dLbls>
        <c:gapWidth val="150"/>
        <c:overlap val="100"/>
        <c:axId val="10"/>
        <c:axId val="100"/>
        <c:extLst>
          <c:ext xmlns:c15="http://schemas.microsoft.com/office/drawing/2012/chart" uri="{02D57815-91ED-43cb-92C2-25804820EDAC}">
            <c15:filteredBarSeries>
              <c15:ser>
                <c:idx val="7"/>
                <c:order val="7"/>
                <c:tx>
                  <c:strRef>
                    <c:extLst>
                      <c:ext uri="{02D57815-91ED-43cb-92C2-25804820EDAC}">
                        <c15:formulaRef>
                          <c15:sqref>'Question 17'!$P$3</c15:sqref>
                        </c15:formulaRef>
                      </c:ext>
                    </c:extLst>
                    <c:strCache>
                      <c:ptCount val="1"/>
                      <c:pt idx="0">
                        <c:v>Home to School services</c:v>
                      </c:pt>
                    </c:strCache>
                  </c:strRef>
                </c:tx>
                <c:spPr>
                  <a:solidFill>
                    <a:srgbClr val="C7B879"/>
                  </a:solidFill>
                  <a:ln>
                    <a:prstDash val="solid"/>
                  </a:ln>
                </c:spPr>
                <c:invertIfNegative val="0"/>
                <c:dLbls>
                  <c:spPr>
                    <a:noFill/>
                    <a:ln>
                      <a:noFill/>
                    </a:ln>
                    <a:effectLst/>
                  </c:spPr>
                  <c:dLblPos val="ct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'Question 17'!$A$4:$A$6</c15:sqref>
                        </c15:formulaRef>
                      </c:ext>
                    </c:extLst>
                    <c:strCache>
                      <c:ptCount val="2"/>
                      <c:pt idx="0">
                        <c:v>Mainly Urban</c:v>
                      </c:pt>
                      <c:pt idx="1">
                        <c:v>Mainly Rural</c:v>
                      </c:pt>
                    </c:strCache>
                  </c:strRef>
                </c:cat>
                <c:val>
                  <c:numRef>
                    <c:extLst>
                      <c:ext uri="{02D57815-91ED-43cb-92C2-25804820EDAC}">
                        <c15:formulaRef>
                          <c15:sqref>'Question 17'!$P$4:$P$6</c15:sqref>
                        </c15:formulaRef>
                      </c:ext>
                    </c:extLst>
                    <c:numCache>
                      <c:formatCode>0%</c:formatCode>
                      <c:ptCount val="2"/>
                      <c:pt idx="0">
                        <c:v>0</c:v>
                      </c:pt>
                      <c:pt idx="1">
                        <c:v>1.43E-2</c:v>
                      </c:pt>
                    </c:numCache>
                  </c:numRef>
                </c:val>
                <c:extLst>
                  <c:ext xmlns:c16="http://schemas.microsoft.com/office/drawing/2014/chart" uri="{C3380CC4-5D6E-409C-BE32-E72D297353CC}">
                    <c16:uniqueId val="{00000007-137A-4DB8-AE19-949C67E2F9F3}"/>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'Question 17'!$R$3</c15:sqref>
                        </c15:formulaRef>
                      </c:ext>
                    </c:extLst>
                    <c:strCache>
                      <c:ptCount val="1"/>
                      <c:pt idx="0">
                        <c:v>Other (please specify)</c:v>
                      </c:pt>
                    </c:strCache>
                  </c:strRef>
                </c:tx>
                <c:spPr>
                  <a:solidFill>
                    <a:srgbClr val="DB4D5C"/>
                  </a:solidFill>
                  <a:ln>
                    <a:prstDash val="solid"/>
                  </a:ln>
                </c:spPr>
                <c:invertIfNegative val="0"/>
                <c:dLbls>
                  <c:spPr>
                    <a:noFill/>
                    <a:ln>
                      <a:noFill/>
                    </a:ln>
                    <a:effectLst/>
                  </c:sp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ext>
                  </c:extLst>
                </c:dLbls>
                <c:cat>
                  <c:strRef>
                    <c:extLst xmlns:c15="http://schemas.microsoft.com/office/drawing/2012/chart">
                      <c:ext xmlns:c15="http://schemas.microsoft.com/office/drawing/2012/chart" uri="{02D57815-91ED-43cb-92C2-25804820EDAC}">
                        <c15:formulaRef>
                          <c15:sqref>'Question 17'!$A$4:$A$6</c15:sqref>
                        </c15:formulaRef>
                      </c:ext>
                    </c:extLst>
                    <c:strCache>
                      <c:ptCount val="2"/>
                      <c:pt idx="0">
                        <c:v>Mainly Urban</c:v>
                      </c:pt>
                      <c:pt idx="1">
                        <c:v>Mainly Rural</c:v>
                      </c:pt>
                    </c:strCache>
                  </c:strRef>
                </c:cat>
                <c:val>
                  <c:numRef>
                    <c:extLst xmlns:c15="http://schemas.microsoft.com/office/drawing/2012/chart">
                      <c:ext xmlns:c15="http://schemas.microsoft.com/office/drawing/2012/chart" uri="{02D57815-91ED-43cb-92C2-25804820EDAC}">
                        <c15:formulaRef>
                          <c15:sqref>'Question 17'!$R$4:$R$6</c15:sqref>
                        </c15:formulaRef>
                      </c:ext>
                    </c:extLst>
                    <c:numCache>
                      <c:formatCode>0%</c:formatCode>
                      <c:ptCount val="2"/>
                      <c:pt idx="0">
                        <c:v>0</c:v>
                      </c:pt>
                      <c:pt idx="1">
                        <c:v>0</c:v>
                      </c:pt>
                    </c:numCache>
                  </c:numRef>
                </c:val>
                <c:extLst xmlns:c15="http://schemas.microsoft.com/office/drawing/2012/chart">
                  <c:ext xmlns:c16="http://schemas.microsoft.com/office/drawing/2014/chart" uri="{C3380CC4-5D6E-409C-BE32-E72D297353CC}">
                    <c16:uniqueId val="{00000008-137A-4DB8-AE19-949C67E2F9F3}"/>
                  </c:ext>
                </c:extLst>
              </c15:ser>
            </c15:filteredBarSeries>
          </c:ext>
        </c:extLst>
      </c:barChart>
      <c:valAx>
        <c:axId val="100"/>
        <c:scaling>
          <c:orientation val="minMax"/>
        </c:scaling>
        <c:delete val="1"/>
        <c:axPos val="b"/>
        <c:numFmt formatCode="0%" sourceLinked="1"/>
        <c:majorTickMark val="out"/>
        <c:minorTickMark val="none"/>
        <c:tickLblPos val="nextTo"/>
        <c:crossAx val="10"/>
        <c:crosses val="autoZero"/>
        <c:crossBetween val="between"/>
      </c:valAx>
      <c:catAx>
        <c:axId val="10"/>
        <c:scaling>
          <c:orientation val="minMax"/>
        </c:scaling>
        <c:delete val="0"/>
        <c:axPos val="l"/>
        <c:numFmt formatCode="General" sourceLinked="1"/>
        <c:majorTickMark val="out"/>
        <c:minorTickMark val="none"/>
        <c:tickLblPos val="nextTo"/>
        <c:txPr>
          <a:bodyPr/>
          <a:lstStyle/>
          <a:p>
            <a:pPr>
              <a:defRPr sz="1400"/>
            </a:pPr>
            <a:endParaRPr lang="en-US"/>
          </a:p>
        </c:txPr>
        <c:crossAx val="100"/>
        <c:crosses val="autoZero"/>
        <c:auto val="0"/>
        <c:lblAlgn val="ctr"/>
        <c:lblOffset val="100"/>
        <c:noMultiLvlLbl val="0"/>
      </c:catAx>
    </c:plotArea>
    <c:legend>
      <c:legendPos val="r"/>
      <c:overlay val="0"/>
      <c:txPr>
        <a:bodyPr/>
        <a:lstStyle/>
        <a:p>
          <a:pPr>
            <a:defRPr sz="1400"/>
          </a:pPr>
          <a:endParaRPr lang="en-US"/>
        </a:p>
      </c:txPr>
    </c:legend>
    <c:plotVisOnly val="0"/>
    <c:dispBlanksAs val="gap"/>
    <c:showDLblsOverMax val="0"/>
  </c:chart>
  <c:txPr>
    <a:bodyPr/>
    <a:lstStyle/>
    <a:p>
      <a:pPr>
        <a:defRPr>
          <a:latin typeface="Tenorite" panose="00000500000000000000" pitchFamily="2"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sz="2400">
                <a:latin typeface="Tenorite" panose="00000500000000000000" pitchFamily="2" charset="0"/>
              </a:rPr>
              <a:t>How many volunteers currently support CT</a:t>
            </a:r>
            <a:r>
              <a:rPr lang="en-GB" sz="2400" baseline="0">
                <a:latin typeface="Tenorite" panose="00000500000000000000" pitchFamily="2" charset="0"/>
              </a:rPr>
              <a:t> Operators </a:t>
            </a:r>
            <a:endParaRPr lang="en-GB" sz="2400">
              <a:latin typeface="Tenorite" panose="00000500000000000000" pitchFamily="2" charset="0"/>
            </a:endParaRPr>
          </a:p>
        </c:rich>
      </c:tx>
      <c:overlay val="0"/>
    </c:title>
    <c:autoTitleDeleted val="0"/>
    <c:plotArea>
      <c:layout/>
      <c:barChart>
        <c:barDir val="bar"/>
        <c:grouping val="percentStacked"/>
        <c:varyColors val="0"/>
        <c:ser>
          <c:idx val="0"/>
          <c:order val="0"/>
          <c:tx>
            <c:strRef>
              <c:f>'Question 5'!$B$3</c:f>
              <c:strCache>
                <c:ptCount val="1"/>
                <c:pt idx="0">
                  <c:v>0 - We don't involve volunteers</c:v>
                </c:pt>
              </c:strCache>
            </c:strRef>
          </c:tx>
          <c:spPr>
            <a:solidFill>
              <a:srgbClr val="00BF6F"/>
            </a:solidFill>
            <a:ln>
              <a:prstDash val="solid"/>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5'!$A$4:$A$6</c:f>
              <c:strCache>
                <c:ptCount val="2"/>
                <c:pt idx="0">
                  <c:v>Mainly Urban</c:v>
                </c:pt>
                <c:pt idx="1">
                  <c:v>Mainly Rural</c:v>
                </c:pt>
              </c:strCache>
              <c:extLst/>
            </c:strRef>
          </c:cat>
          <c:val>
            <c:numRef>
              <c:f>'Question 5'!$B$4:$B$6</c:f>
              <c:numCache>
                <c:formatCode>0%</c:formatCode>
                <c:ptCount val="2"/>
                <c:pt idx="0">
                  <c:v>0.1071</c:v>
                </c:pt>
                <c:pt idx="1">
                  <c:v>4.2900000000000001E-2</c:v>
                </c:pt>
              </c:numCache>
              <c:extLst/>
            </c:numRef>
          </c:val>
          <c:extLst>
            <c:ext xmlns:c16="http://schemas.microsoft.com/office/drawing/2014/chart" uri="{C3380CC4-5D6E-409C-BE32-E72D297353CC}">
              <c16:uniqueId val="{00000000-1FA0-4BC4-9FFD-49CED39ABE37}"/>
            </c:ext>
          </c:extLst>
        </c:ser>
        <c:ser>
          <c:idx val="1"/>
          <c:order val="1"/>
          <c:tx>
            <c:strRef>
              <c:f>'Question 5'!$D$3</c:f>
              <c:strCache>
                <c:ptCount val="1"/>
                <c:pt idx="0">
                  <c:v>1-10</c:v>
                </c:pt>
              </c:strCache>
            </c:strRef>
          </c:tx>
          <c:spPr>
            <a:solidFill>
              <a:srgbClr val="507CB6"/>
            </a:solidFill>
            <a:ln>
              <a:prstDash val="solid"/>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5'!$A$4:$A$6</c:f>
              <c:strCache>
                <c:ptCount val="2"/>
                <c:pt idx="0">
                  <c:v>Mainly Urban</c:v>
                </c:pt>
                <c:pt idx="1">
                  <c:v>Mainly Rural</c:v>
                </c:pt>
              </c:strCache>
              <c:extLst/>
            </c:strRef>
          </c:cat>
          <c:val>
            <c:numRef>
              <c:f>'Question 5'!$D$4:$D$6</c:f>
              <c:numCache>
                <c:formatCode>0%</c:formatCode>
                <c:ptCount val="2"/>
                <c:pt idx="0">
                  <c:v>0.39290000000000003</c:v>
                </c:pt>
                <c:pt idx="1">
                  <c:v>0.2429</c:v>
                </c:pt>
              </c:numCache>
              <c:extLst/>
            </c:numRef>
          </c:val>
          <c:extLst>
            <c:ext xmlns:c16="http://schemas.microsoft.com/office/drawing/2014/chart" uri="{C3380CC4-5D6E-409C-BE32-E72D297353CC}">
              <c16:uniqueId val="{00000001-1FA0-4BC4-9FFD-49CED39ABE37}"/>
            </c:ext>
          </c:extLst>
        </c:ser>
        <c:ser>
          <c:idx val="2"/>
          <c:order val="2"/>
          <c:tx>
            <c:strRef>
              <c:f>'Question 5'!$F$3</c:f>
              <c:strCache>
                <c:ptCount val="1"/>
                <c:pt idx="0">
                  <c:v>11-20</c:v>
                </c:pt>
              </c:strCache>
            </c:strRef>
          </c:tx>
          <c:spPr>
            <a:solidFill>
              <a:srgbClr val="F9BE00"/>
            </a:solidFill>
            <a:ln>
              <a:prstDash val="solid"/>
            </a:ln>
          </c:spPr>
          <c:invertIfNegative val="0"/>
          <c:dLbls>
            <c:spPr>
              <a:noFill/>
              <a:ln>
                <a:noFill/>
              </a:ln>
              <a:effectLst/>
            </c:spPr>
            <c:txPr>
              <a:bodyPr wrap="square" lIns="38100" tIns="19050" rIns="38100" bIns="19050" anchor="ctr">
                <a:spAutoFit/>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5'!$A$4:$A$6</c:f>
              <c:strCache>
                <c:ptCount val="2"/>
                <c:pt idx="0">
                  <c:v>Mainly Urban</c:v>
                </c:pt>
                <c:pt idx="1">
                  <c:v>Mainly Rural</c:v>
                </c:pt>
              </c:strCache>
              <c:extLst/>
            </c:strRef>
          </c:cat>
          <c:val>
            <c:numRef>
              <c:f>'Question 5'!$F$4:$F$6</c:f>
              <c:numCache>
                <c:formatCode>0%</c:formatCode>
                <c:ptCount val="2"/>
                <c:pt idx="0">
                  <c:v>0.25</c:v>
                </c:pt>
                <c:pt idx="1">
                  <c:v>0.1857</c:v>
                </c:pt>
              </c:numCache>
              <c:extLst/>
            </c:numRef>
          </c:val>
          <c:extLst>
            <c:ext xmlns:c16="http://schemas.microsoft.com/office/drawing/2014/chart" uri="{C3380CC4-5D6E-409C-BE32-E72D297353CC}">
              <c16:uniqueId val="{00000002-1FA0-4BC4-9FFD-49CED39ABE37}"/>
            </c:ext>
          </c:extLst>
        </c:ser>
        <c:ser>
          <c:idx val="3"/>
          <c:order val="3"/>
          <c:tx>
            <c:strRef>
              <c:f>'Question 5'!$H$3</c:f>
              <c:strCache>
                <c:ptCount val="1"/>
                <c:pt idx="0">
                  <c:v>21- 30</c:v>
                </c:pt>
              </c:strCache>
            </c:strRef>
          </c:tx>
          <c:spPr>
            <a:solidFill>
              <a:srgbClr val="6BC8CD"/>
            </a:solidFill>
            <a:ln>
              <a:prstDash val="solid"/>
            </a:ln>
          </c:spPr>
          <c:invertIfNegative val="0"/>
          <c:dLbls>
            <c:spPr>
              <a:noFill/>
              <a:ln>
                <a:noFill/>
              </a:ln>
              <a:effectLst/>
            </c:spPr>
            <c:txPr>
              <a:bodyPr wrap="square" lIns="38100" tIns="19050" rIns="38100" bIns="19050" anchor="ctr">
                <a:spAutoFit/>
              </a:bodyPr>
              <a:lstStyle/>
              <a:p>
                <a:pPr>
                  <a:defRPr sz="1400" b="1">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5'!$A$4:$A$6</c:f>
              <c:strCache>
                <c:ptCount val="2"/>
                <c:pt idx="0">
                  <c:v>Mainly Urban</c:v>
                </c:pt>
                <c:pt idx="1">
                  <c:v>Mainly Rural</c:v>
                </c:pt>
              </c:strCache>
              <c:extLst/>
            </c:strRef>
          </c:cat>
          <c:val>
            <c:numRef>
              <c:f>'Question 5'!$H$4:$H$6</c:f>
              <c:numCache>
                <c:formatCode>0%</c:formatCode>
                <c:ptCount val="2"/>
                <c:pt idx="0">
                  <c:v>7.1399999999999991E-2</c:v>
                </c:pt>
                <c:pt idx="1">
                  <c:v>0.1429</c:v>
                </c:pt>
              </c:numCache>
              <c:extLst/>
            </c:numRef>
          </c:val>
          <c:extLst>
            <c:ext xmlns:c16="http://schemas.microsoft.com/office/drawing/2014/chart" uri="{C3380CC4-5D6E-409C-BE32-E72D297353CC}">
              <c16:uniqueId val="{00000003-1FA0-4BC4-9FFD-49CED39ABE37}"/>
            </c:ext>
          </c:extLst>
        </c:ser>
        <c:ser>
          <c:idx val="4"/>
          <c:order val="4"/>
          <c:tx>
            <c:strRef>
              <c:f>'Question 5'!$J$3</c:f>
              <c:strCache>
                <c:ptCount val="1"/>
                <c:pt idx="0">
                  <c:v>30 +</c:v>
                </c:pt>
              </c:strCache>
            </c:strRef>
          </c:tx>
          <c:spPr>
            <a:solidFill>
              <a:srgbClr val="FF8B4F"/>
            </a:solidFill>
            <a:ln>
              <a:prstDash val="solid"/>
            </a:ln>
          </c:spPr>
          <c:invertIfNegative val="0"/>
          <c:dLbls>
            <c:spPr>
              <a:noFill/>
              <a:ln>
                <a:noFill/>
              </a:ln>
              <a:effectLst/>
            </c:spPr>
            <c:txPr>
              <a:bodyPr wrap="square" lIns="38100" tIns="19050" rIns="38100" bIns="19050" anchor="ctr">
                <a:spAutoFit/>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5'!$A$4:$A$6</c:f>
              <c:strCache>
                <c:ptCount val="2"/>
                <c:pt idx="0">
                  <c:v>Mainly Urban</c:v>
                </c:pt>
                <c:pt idx="1">
                  <c:v>Mainly Rural</c:v>
                </c:pt>
              </c:strCache>
              <c:extLst/>
            </c:strRef>
          </c:cat>
          <c:val>
            <c:numRef>
              <c:f>'Question 5'!$J$4:$J$6</c:f>
              <c:numCache>
                <c:formatCode>0%</c:formatCode>
                <c:ptCount val="2"/>
                <c:pt idx="0">
                  <c:v>0.17860000000000001</c:v>
                </c:pt>
                <c:pt idx="1">
                  <c:v>0.38569999999999999</c:v>
                </c:pt>
              </c:numCache>
              <c:extLst/>
            </c:numRef>
          </c:val>
          <c:extLst>
            <c:ext xmlns:c16="http://schemas.microsoft.com/office/drawing/2014/chart" uri="{C3380CC4-5D6E-409C-BE32-E72D297353CC}">
              <c16:uniqueId val="{00000004-1FA0-4BC4-9FFD-49CED39ABE37}"/>
            </c:ext>
          </c:extLst>
        </c:ser>
        <c:dLbls>
          <c:dLblPos val="ctr"/>
          <c:showLegendKey val="0"/>
          <c:showVal val="1"/>
          <c:showCatName val="0"/>
          <c:showSerName val="0"/>
          <c:showPercent val="0"/>
          <c:showBubbleSize val="0"/>
        </c:dLbls>
        <c:gapWidth val="150"/>
        <c:overlap val="100"/>
        <c:axId val="10"/>
        <c:axId val="100"/>
      </c:barChart>
      <c:valAx>
        <c:axId val="100"/>
        <c:scaling>
          <c:orientation val="minMax"/>
        </c:scaling>
        <c:delete val="1"/>
        <c:axPos val="b"/>
        <c:numFmt formatCode="0%" sourceLinked="1"/>
        <c:majorTickMark val="out"/>
        <c:minorTickMark val="none"/>
        <c:tickLblPos val="nextTo"/>
        <c:crossAx val="10"/>
        <c:crosses val="autoZero"/>
        <c:crossBetween val="between"/>
      </c:valAx>
      <c:catAx>
        <c:axId val="10"/>
        <c:scaling>
          <c:orientation val="minMax"/>
        </c:scaling>
        <c:delete val="0"/>
        <c:axPos val="l"/>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legend>
      <c:legendPos val="t"/>
      <c:overlay val="0"/>
      <c:txPr>
        <a:bodyPr/>
        <a:lstStyle/>
        <a:p>
          <a:pPr>
            <a:defRPr sz="1400"/>
          </a:pPr>
          <a:endParaRPr lang="en-US"/>
        </a:p>
      </c:txPr>
    </c:legend>
    <c:plotVisOnly val="0"/>
    <c:dispBlanksAs val="gap"/>
    <c:showDLblsOverMax val="0"/>
  </c:chart>
  <c:txPr>
    <a:bodyPr/>
    <a:lstStyle/>
    <a:p>
      <a:pPr>
        <a:defRPr>
          <a:latin typeface="Tenorite" panose="00000500000000000000" pitchFamily="2"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sz="2000">
                <a:latin typeface="Tenorite" panose="00000500000000000000" pitchFamily="2" charset="0"/>
              </a:rPr>
              <a:t>Services that deliver within/cover more than one Local authority area</a:t>
            </a:r>
          </a:p>
        </c:rich>
      </c:tx>
      <c:overlay val="0"/>
    </c:title>
    <c:autoTitleDeleted val="0"/>
    <c:plotArea>
      <c:layout/>
      <c:barChart>
        <c:barDir val="bar"/>
        <c:grouping val="percentStacked"/>
        <c:varyColors val="0"/>
        <c:ser>
          <c:idx val="0"/>
          <c:order val="0"/>
          <c:tx>
            <c:strRef>
              <c:f>'Question 14'!$B$3</c:f>
              <c:strCache>
                <c:ptCount val="1"/>
                <c:pt idx="0">
                  <c:v>Yes</c:v>
                </c:pt>
              </c:strCache>
            </c:strRef>
          </c:tx>
          <c:spPr>
            <a:solidFill>
              <a:srgbClr val="00BF6F"/>
            </a:solidFill>
            <a:ln>
              <a:prstDash val="solid"/>
            </a:ln>
          </c:spPr>
          <c:invertIfNegative val="0"/>
          <c:dLbls>
            <c:spPr>
              <a:noFill/>
              <a:ln>
                <a:noFill/>
              </a:ln>
              <a:effectLst/>
            </c:spPr>
            <c:txPr>
              <a:bodyPr wrap="square" lIns="38100" tIns="19050" rIns="38100" bIns="19050" anchor="ctr">
                <a:spAutoFit/>
              </a:bodyPr>
              <a:lstStyle/>
              <a:p>
                <a:pPr>
                  <a:defRPr sz="16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14'!$A$4:$A$6</c:f>
              <c:strCache>
                <c:ptCount val="2"/>
                <c:pt idx="0">
                  <c:v>Mainly Urban</c:v>
                </c:pt>
                <c:pt idx="1">
                  <c:v>Mainly Rural</c:v>
                </c:pt>
              </c:strCache>
              <c:extLst/>
            </c:strRef>
          </c:cat>
          <c:val>
            <c:numRef>
              <c:f>'Question 14'!$B$4:$B$6</c:f>
              <c:numCache>
                <c:formatCode>0%</c:formatCode>
                <c:ptCount val="2"/>
                <c:pt idx="0">
                  <c:v>0.28570000000000001</c:v>
                </c:pt>
                <c:pt idx="1">
                  <c:v>0.42859999999999998</c:v>
                </c:pt>
              </c:numCache>
              <c:extLst/>
            </c:numRef>
          </c:val>
          <c:extLst>
            <c:ext xmlns:c16="http://schemas.microsoft.com/office/drawing/2014/chart" uri="{C3380CC4-5D6E-409C-BE32-E72D297353CC}">
              <c16:uniqueId val="{00000000-AC00-4031-ADD4-CFEF980C9535}"/>
            </c:ext>
          </c:extLst>
        </c:ser>
        <c:ser>
          <c:idx val="1"/>
          <c:order val="1"/>
          <c:tx>
            <c:strRef>
              <c:f>'Question 14'!$D$3</c:f>
              <c:strCache>
                <c:ptCount val="1"/>
                <c:pt idx="0">
                  <c:v>No</c:v>
                </c:pt>
              </c:strCache>
            </c:strRef>
          </c:tx>
          <c:spPr>
            <a:solidFill>
              <a:srgbClr val="507CB6"/>
            </a:solidFill>
            <a:ln>
              <a:prstDash val="solid"/>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14'!$A$4:$A$6</c:f>
              <c:strCache>
                <c:ptCount val="2"/>
                <c:pt idx="0">
                  <c:v>Mainly Urban</c:v>
                </c:pt>
                <c:pt idx="1">
                  <c:v>Mainly Rural</c:v>
                </c:pt>
              </c:strCache>
              <c:extLst/>
            </c:strRef>
          </c:cat>
          <c:val>
            <c:numRef>
              <c:f>'Question 14'!$D$4:$D$6</c:f>
              <c:numCache>
                <c:formatCode>0%</c:formatCode>
                <c:ptCount val="2"/>
                <c:pt idx="0">
                  <c:v>0.71430000000000005</c:v>
                </c:pt>
                <c:pt idx="1">
                  <c:v>0.57140000000000002</c:v>
                </c:pt>
              </c:numCache>
              <c:extLst/>
            </c:numRef>
          </c:val>
          <c:extLst>
            <c:ext xmlns:c16="http://schemas.microsoft.com/office/drawing/2014/chart" uri="{C3380CC4-5D6E-409C-BE32-E72D297353CC}">
              <c16:uniqueId val="{00000001-AC00-4031-ADD4-CFEF980C9535}"/>
            </c:ext>
          </c:extLst>
        </c:ser>
        <c:dLbls>
          <c:dLblPos val="ctr"/>
          <c:showLegendKey val="0"/>
          <c:showVal val="1"/>
          <c:showCatName val="0"/>
          <c:showSerName val="0"/>
          <c:showPercent val="0"/>
          <c:showBubbleSize val="0"/>
        </c:dLbls>
        <c:gapWidth val="150"/>
        <c:overlap val="100"/>
        <c:axId val="10"/>
        <c:axId val="100"/>
      </c:barChart>
      <c:valAx>
        <c:axId val="100"/>
        <c:scaling>
          <c:orientation val="minMax"/>
        </c:scaling>
        <c:delete val="1"/>
        <c:axPos val="b"/>
        <c:numFmt formatCode="0%" sourceLinked="1"/>
        <c:majorTickMark val="out"/>
        <c:minorTickMark val="none"/>
        <c:tickLblPos val="nextTo"/>
        <c:crossAx val="10"/>
        <c:crosses val="autoZero"/>
        <c:crossBetween val="between"/>
      </c:valAx>
      <c:catAx>
        <c:axId val="10"/>
        <c:scaling>
          <c:orientation val="minMax"/>
        </c:scaling>
        <c:delete val="0"/>
        <c:axPos val="l"/>
        <c:numFmt formatCode="General" sourceLinked="1"/>
        <c:majorTickMark val="out"/>
        <c:minorTickMark val="none"/>
        <c:tickLblPos val="nextTo"/>
        <c:txPr>
          <a:bodyPr/>
          <a:lstStyle/>
          <a:p>
            <a:pPr>
              <a:defRPr sz="1600"/>
            </a:pPr>
            <a:endParaRPr lang="en-US"/>
          </a:p>
        </c:txPr>
        <c:crossAx val="100"/>
        <c:crosses val="autoZero"/>
        <c:auto val="0"/>
        <c:lblAlgn val="ctr"/>
        <c:lblOffset val="100"/>
        <c:noMultiLvlLbl val="0"/>
      </c:catAx>
    </c:plotArea>
    <c:legend>
      <c:legendPos val="b"/>
      <c:overlay val="0"/>
      <c:txPr>
        <a:bodyPr/>
        <a:lstStyle/>
        <a:p>
          <a:pPr>
            <a:defRPr sz="1600"/>
          </a:pPr>
          <a:endParaRPr lang="en-US"/>
        </a:p>
      </c:txPr>
    </c:legend>
    <c:plotVisOnly val="0"/>
    <c:dispBlanksAs val="gap"/>
    <c:showDLblsOverMax val="0"/>
  </c:chart>
  <c:txPr>
    <a:bodyPr/>
    <a:lstStyle/>
    <a:p>
      <a:pPr>
        <a:defRPr>
          <a:latin typeface="Tenorite" panose="00000500000000000000" pitchFamily="2" charset="0"/>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A66C8-C0D6-4DD5-B480-6480F0BB9FFE}"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08B7EBD-39ED-41EE-BC9A-79AA627251A6}">
      <dgm:prSet custT="1"/>
      <dgm:spPr/>
      <dgm:t>
        <a:bodyPr/>
        <a:lstStyle/>
        <a:p>
          <a:pPr>
            <a:lnSpc>
              <a:spcPct val="100000"/>
            </a:lnSpc>
          </a:pPr>
          <a:r>
            <a:rPr lang="en-US" sz="1400"/>
            <a:t>Provide 1-2-1 development support for members.</a:t>
          </a:r>
        </a:p>
      </dgm:t>
    </dgm:pt>
    <dgm:pt modelId="{BC3B1E0B-C29F-4916-8BCA-BC69FAF59005}" type="parTrans" cxnId="{62EF5305-1D74-427B-9023-E8FED3A75507}">
      <dgm:prSet/>
      <dgm:spPr/>
      <dgm:t>
        <a:bodyPr/>
        <a:lstStyle/>
        <a:p>
          <a:endParaRPr lang="en-GB" sz="2400"/>
        </a:p>
      </dgm:t>
    </dgm:pt>
    <dgm:pt modelId="{F0AFA044-74D9-40CC-9DFA-9592BD5293CD}" type="sibTrans" cxnId="{62EF5305-1D74-427B-9023-E8FED3A75507}">
      <dgm:prSet/>
      <dgm:spPr/>
      <dgm:t>
        <a:bodyPr/>
        <a:lstStyle/>
        <a:p>
          <a:pPr>
            <a:lnSpc>
              <a:spcPct val="100000"/>
            </a:lnSpc>
          </a:pPr>
          <a:endParaRPr lang="en-GB" sz="2400"/>
        </a:p>
      </dgm:t>
    </dgm:pt>
    <dgm:pt modelId="{FF7EBC78-9F21-4DE3-B392-2C125C2F7E61}">
      <dgm:prSet custT="1"/>
      <dgm:spPr/>
      <dgm:t>
        <a:bodyPr/>
        <a:lstStyle/>
        <a:p>
          <a:pPr>
            <a:lnSpc>
              <a:spcPct val="100000"/>
            </a:lnSpc>
          </a:pPr>
          <a:r>
            <a:rPr lang="en-US" sz="1400"/>
            <a:t>Operate as a designated body issuing section 19 permits</a:t>
          </a:r>
        </a:p>
      </dgm:t>
    </dgm:pt>
    <dgm:pt modelId="{3DE784DB-C218-4733-AEDE-E8B5EF84C55A}" type="parTrans" cxnId="{CE00C283-AF99-4065-B55A-C96747C8F151}">
      <dgm:prSet/>
      <dgm:spPr/>
      <dgm:t>
        <a:bodyPr/>
        <a:lstStyle/>
        <a:p>
          <a:endParaRPr lang="en-GB" sz="2400"/>
        </a:p>
      </dgm:t>
    </dgm:pt>
    <dgm:pt modelId="{2B4A86D3-8439-4FC2-8713-E68F30D5A51B}" type="sibTrans" cxnId="{CE00C283-AF99-4065-B55A-C96747C8F151}">
      <dgm:prSet/>
      <dgm:spPr/>
      <dgm:t>
        <a:bodyPr/>
        <a:lstStyle/>
        <a:p>
          <a:pPr>
            <a:lnSpc>
              <a:spcPct val="100000"/>
            </a:lnSpc>
          </a:pPr>
          <a:endParaRPr lang="en-GB" sz="2400"/>
        </a:p>
      </dgm:t>
    </dgm:pt>
    <dgm:pt modelId="{9D643BDB-A088-47C4-8A02-5DA9FF4FEC09}">
      <dgm:prSet custT="1"/>
      <dgm:spPr/>
      <dgm:t>
        <a:bodyPr/>
        <a:lstStyle/>
        <a:p>
          <a:pPr>
            <a:lnSpc>
              <a:spcPct val="100000"/>
            </a:lnSpc>
          </a:pPr>
          <a:r>
            <a:rPr lang="en-US" sz="1400" dirty="0"/>
            <a:t>Create and collate research</a:t>
          </a:r>
        </a:p>
      </dgm:t>
    </dgm:pt>
    <dgm:pt modelId="{7DF4733F-2C33-4C58-98B3-E4CD198E0456}" type="parTrans" cxnId="{D9F7D6C7-6FC8-4705-93AF-AF1B5E0E5DDC}">
      <dgm:prSet/>
      <dgm:spPr/>
      <dgm:t>
        <a:bodyPr/>
        <a:lstStyle/>
        <a:p>
          <a:endParaRPr lang="en-GB" sz="2400"/>
        </a:p>
      </dgm:t>
    </dgm:pt>
    <dgm:pt modelId="{A52CB3B8-4241-4968-96A0-85D30A08117D}" type="sibTrans" cxnId="{D9F7D6C7-6FC8-4705-93AF-AF1B5E0E5DDC}">
      <dgm:prSet/>
      <dgm:spPr/>
      <dgm:t>
        <a:bodyPr/>
        <a:lstStyle/>
        <a:p>
          <a:pPr>
            <a:lnSpc>
              <a:spcPct val="100000"/>
            </a:lnSpc>
          </a:pPr>
          <a:endParaRPr lang="en-GB" sz="2400"/>
        </a:p>
      </dgm:t>
    </dgm:pt>
    <dgm:pt modelId="{09461B32-3835-4676-8CDE-804C4AD312AE}">
      <dgm:prSet custT="1"/>
      <dgm:spPr/>
      <dgm:t>
        <a:bodyPr/>
        <a:lstStyle/>
        <a:p>
          <a:pPr>
            <a:lnSpc>
              <a:spcPct val="100000"/>
            </a:lnSpc>
          </a:pPr>
          <a:r>
            <a:rPr lang="en-US" sz="1400"/>
            <a:t>Represent the sector at the national and regional level</a:t>
          </a:r>
        </a:p>
      </dgm:t>
    </dgm:pt>
    <dgm:pt modelId="{0B090220-DD4C-48E0-AF03-667CBB251885}" type="parTrans" cxnId="{0FC3CB5F-9E2C-46E6-A246-14A57A1981C9}">
      <dgm:prSet/>
      <dgm:spPr/>
      <dgm:t>
        <a:bodyPr/>
        <a:lstStyle/>
        <a:p>
          <a:endParaRPr lang="en-GB" sz="2400"/>
        </a:p>
      </dgm:t>
    </dgm:pt>
    <dgm:pt modelId="{12E21181-15DD-4685-A5A7-52A8E665C411}" type="sibTrans" cxnId="{0FC3CB5F-9E2C-46E6-A246-14A57A1981C9}">
      <dgm:prSet/>
      <dgm:spPr/>
      <dgm:t>
        <a:bodyPr/>
        <a:lstStyle/>
        <a:p>
          <a:pPr>
            <a:lnSpc>
              <a:spcPct val="100000"/>
            </a:lnSpc>
          </a:pPr>
          <a:endParaRPr lang="en-GB" sz="2400"/>
        </a:p>
      </dgm:t>
    </dgm:pt>
    <dgm:pt modelId="{4F57C113-B07D-434A-BB64-807CC25C4BA2}">
      <dgm:prSet custT="1"/>
      <dgm:spPr/>
      <dgm:t>
        <a:bodyPr/>
        <a:lstStyle/>
        <a:p>
          <a:pPr>
            <a:lnSpc>
              <a:spcPct val="100000"/>
            </a:lnSpc>
          </a:pPr>
          <a:r>
            <a:rPr lang="en-US" sz="1400" dirty="0"/>
            <a:t>Offer a telephone and email advice to the sector</a:t>
          </a:r>
        </a:p>
      </dgm:t>
    </dgm:pt>
    <dgm:pt modelId="{48D4A2C4-72D5-4C8E-9E76-505CB1DACEA2}" type="parTrans" cxnId="{3F849F80-F784-4781-96E9-6AA62B3193DF}">
      <dgm:prSet/>
      <dgm:spPr/>
      <dgm:t>
        <a:bodyPr/>
        <a:lstStyle/>
        <a:p>
          <a:endParaRPr lang="en-GB" sz="2400"/>
        </a:p>
      </dgm:t>
    </dgm:pt>
    <dgm:pt modelId="{D453B7E0-1C9F-4825-928E-F0DF109B2D29}" type="sibTrans" cxnId="{3F849F80-F784-4781-96E9-6AA62B3193DF}">
      <dgm:prSet/>
      <dgm:spPr/>
      <dgm:t>
        <a:bodyPr/>
        <a:lstStyle/>
        <a:p>
          <a:pPr>
            <a:lnSpc>
              <a:spcPct val="100000"/>
            </a:lnSpc>
          </a:pPr>
          <a:endParaRPr lang="en-GB" sz="2400"/>
        </a:p>
      </dgm:t>
    </dgm:pt>
    <dgm:pt modelId="{6973D05E-ED91-4748-AC24-D72E3264D318}">
      <dgm:prSet custT="1"/>
      <dgm:spPr/>
      <dgm:t>
        <a:bodyPr/>
        <a:lstStyle/>
        <a:p>
          <a:pPr>
            <a:lnSpc>
              <a:spcPct val="100000"/>
            </a:lnSpc>
          </a:pPr>
          <a:r>
            <a:rPr lang="en-US" sz="1400"/>
            <a:t>Provide resources and templates for members</a:t>
          </a:r>
        </a:p>
      </dgm:t>
    </dgm:pt>
    <dgm:pt modelId="{BF0B0714-8278-4420-A6CC-BC2EB8BBDAEC}" type="parTrans" cxnId="{343CCDD2-4251-43E7-B3BC-69E7A405AF04}">
      <dgm:prSet/>
      <dgm:spPr/>
      <dgm:t>
        <a:bodyPr/>
        <a:lstStyle/>
        <a:p>
          <a:endParaRPr lang="en-GB" sz="2400"/>
        </a:p>
      </dgm:t>
    </dgm:pt>
    <dgm:pt modelId="{441309D1-F0E3-4119-8A4F-D6CA07164339}" type="sibTrans" cxnId="{343CCDD2-4251-43E7-B3BC-69E7A405AF04}">
      <dgm:prSet/>
      <dgm:spPr/>
      <dgm:t>
        <a:bodyPr/>
        <a:lstStyle/>
        <a:p>
          <a:endParaRPr lang="en-GB" sz="2400"/>
        </a:p>
      </dgm:t>
    </dgm:pt>
    <dgm:pt modelId="{9279288C-CBF2-4083-9585-647152880676}" type="pres">
      <dgm:prSet presAssocID="{369A66C8-C0D6-4DD5-B480-6480F0BB9FFE}" presName="root" presStyleCnt="0">
        <dgm:presLayoutVars>
          <dgm:dir/>
          <dgm:resizeHandles val="exact"/>
        </dgm:presLayoutVars>
      </dgm:prSet>
      <dgm:spPr/>
    </dgm:pt>
    <dgm:pt modelId="{5CB6B3C0-1AD8-4EA0-B802-59E5E1E8C9A4}" type="pres">
      <dgm:prSet presAssocID="{4F57C113-B07D-434A-BB64-807CC25C4BA2}" presName="compNode" presStyleCnt="0"/>
      <dgm:spPr/>
    </dgm:pt>
    <dgm:pt modelId="{8CF10586-8047-4C16-9C91-B8C8A8B0E15D}" type="pres">
      <dgm:prSet presAssocID="{4F57C113-B07D-434A-BB64-807CC25C4BA2}"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Question Mark with solid fill"/>
        </a:ext>
      </dgm:extLst>
    </dgm:pt>
    <dgm:pt modelId="{3EABA81E-AABE-4006-BF38-E8D5A64D1426}" type="pres">
      <dgm:prSet presAssocID="{4F57C113-B07D-434A-BB64-807CC25C4BA2}" presName="spaceRect" presStyleCnt="0"/>
      <dgm:spPr/>
    </dgm:pt>
    <dgm:pt modelId="{DB06F021-955E-4F7D-AF3F-A3F1C7FD89DD}" type="pres">
      <dgm:prSet presAssocID="{4F57C113-B07D-434A-BB64-807CC25C4BA2}" presName="textRect" presStyleLbl="revTx" presStyleIdx="0" presStyleCnt="6">
        <dgm:presLayoutVars>
          <dgm:chMax val="1"/>
          <dgm:chPref val="1"/>
        </dgm:presLayoutVars>
      </dgm:prSet>
      <dgm:spPr/>
    </dgm:pt>
    <dgm:pt modelId="{27B82DF7-999B-4979-9A00-8DCA03085B1C}" type="pres">
      <dgm:prSet presAssocID="{D453B7E0-1C9F-4825-928E-F0DF109B2D29}" presName="sibTrans" presStyleCnt="0"/>
      <dgm:spPr/>
    </dgm:pt>
    <dgm:pt modelId="{092974E2-E9A0-4B03-B940-305E940F2B44}" type="pres">
      <dgm:prSet presAssocID="{D08B7EBD-39ED-41EE-BC9A-79AA627251A6}" presName="compNode" presStyleCnt="0"/>
      <dgm:spPr/>
    </dgm:pt>
    <dgm:pt modelId="{50586F9B-A2F9-4C01-A0E7-378C52F19541}" type="pres">
      <dgm:prSet presAssocID="{D08B7EBD-39ED-41EE-BC9A-79AA627251A6}"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B4AC4ABE-4B02-4C52-95C1-7B1E667236C3}" type="pres">
      <dgm:prSet presAssocID="{D08B7EBD-39ED-41EE-BC9A-79AA627251A6}" presName="spaceRect" presStyleCnt="0"/>
      <dgm:spPr/>
    </dgm:pt>
    <dgm:pt modelId="{DF9013E2-862E-4B6B-865F-0643276BE929}" type="pres">
      <dgm:prSet presAssocID="{D08B7EBD-39ED-41EE-BC9A-79AA627251A6}" presName="textRect" presStyleLbl="revTx" presStyleIdx="1" presStyleCnt="6">
        <dgm:presLayoutVars>
          <dgm:chMax val="1"/>
          <dgm:chPref val="1"/>
        </dgm:presLayoutVars>
      </dgm:prSet>
      <dgm:spPr/>
    </dgm:pt>
    <dgm:pt modelId="{F8338533-BE97-45D1-A75C-55DE74066D09}" type="pres">
      <dgm:prSet presAssocID="{F0AFA044-74D9-40CC-9DFA-9592BD5293CD}" presName="sibTrans" presStyleCnt="0"/>
      <dgm:spPr/>
    </dgm:pt>
    <dgm:pt modelId="{85C755D3-FBAB-4FCF-A59C-40C72E6C8C37}" type="pres">
      <dgm:prSet presAssocID="{09461B32-3835-4676-8CDE-804C4AD312AE}" presName="compNode" presStyleCnt="0"/>
      <dgm:spPr/>
    </dgm:pt>
    <dgm:pt modelId="{FEC26A0E-E4C1-4CAF-97C5-90578F80E0D2}" type="pres">
      <dgm:prSet presAssocID="{09461B32-3835-4676-8CDE-804C4AD312AE}"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E8924AF9-E056-4CD8-A1EE-641563D9244F}" type="pres">
      <dgm:prSet presAssocID="{09461B32-3835-4676-8CDE-804C4AD312AE}" presName="spaceRect" presStyleCnt="0"/>
      <dgm:spPr/>
    </dgm:pt>
    <dgm:pt modelId="{3AD778F1-384D-4418-8FF5-CAE6D119D237}" type="pres">
      <dgm:prSet presAssocID="{09461B32-3835-4676-8CDE-804C4AD312AE}" presName="textRect" presStyleLbl="revTx" presStyleIdx="2" presStyleCnt="6">
        <dgm:presLayoutVars>
          <dgm:chMax val="1"/>
          <dgm:chPref val="1"/>
        </dgm:presLayoutVars>
      </dgm:prSet>
      <dgm:spPr/>
    </dgm:pt>
    <dgm:pt modelId="{5FC9455E-56A9-44BF-B250-1D9E225872DD}" type="pres">
      <dgm:prSet presAssocID="{12E21181-15DD-4685-A5A7-52A8E665C411}" presName="sibTrans" presStyleCnt="0"/>
      <dgm:spPr/>
    </dgm:pt>
    <dgm:pt modelId="{B28C30BF-C13C-4C39-A054-DFDE26FBF8B6}" type="pres">
      <dgm:prSet presAssocID="{9D643BDB-A088-47C4-8A02-5DA9FF4FEC09}" presName="compNode" presStyleCnt="0"/>
      <dgm:spPr/>
    </dgm:pt>
    <dgm:pt modelId="{4597EA7E-CF58-4B84-BD58-29C78B36942C}" type="pres">
      <dgm:prSet presAssocID="{9D643BDB-A088-47C4-8A02-5DA9FF4FEC09}"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Lightbulb with solid fill"/>
        </a:ext>
      </dgm:extLst>
    </dgm:pt>
    <dgm:pt modelId="{D7DFA345-4637-4C43-94A4-81AD7394E1A3}" type="pres">
      <dgm:prSet presAssocID="{9D643BDB-A088-47C4-8A02-5DA9FF4FEC09}" presName="spaceRect" presStyleCnt="0"/>
      <dgm:spPr/>
    </dgm:pt>
    <dgm:pt modelId="{045B4CD3-15FE-4A81-B611-634417B57D20}" type="pres">
      <dgm:prSet presAssocID="{9D643BDB-A088-47C4-8A02-5DA9FF4FEC09}" presName="textRect" presStyleLbl="revTx" presStyleIdx="3" presStyleCnt="6">
        <dgm:presLayoutVars>
          <dgm:chMax val="1"/>
          <dgm:chPref val="1"/>
        </dgm:presLayoutVars>
      </dgm:prSet>
      <dgm:spPr/>
    </dgm:pt>
    <dgm:pt modelId="{6C392C9B-3FA0-4563-9976-7FFDD0E14CE9}" type="pres">
      <dgm:prSet presAssocID="{A52CB3B8-4241-4968-96A0-85D30A08117D}" presName="sibTrans" presStyleCnt="0"/>
      <dgm:spPr/>
    </dgm:pt>
    <dgm:pt modelId="{006D5C47-5AB8-45B6-AC0C-88DED876D5A5}" type="pres">
      <dgm:prSet presAssocID="{FF7EBC78-9F21-4DE3-B392-2C125C2F7E61}" presName="compNode" presStyleCnt="0"/>
      <dgm:spPr/>
    </dgm:pt>
    <dgm:pt modelId="{4FB9D6ED-16B2-44BC-9E17-79200B7A170F}" type="pres">
      <dgm:prSet presAssocID="{FF7EBC78-9F21-4DE3-B392-2C125C2F7E61}"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9496C720-A3B6-40F0-AA35-99A501C64A23}" type="pres">
      <dgm:prSet presAssocID="{FF7EBC78-9F21-4DE3-B392-2C125C2F7E61}" presName="spaceRect" presStyleCnt="0"/>
      <dgm:spPr/>
    </dgm:pt>
    <dgm:pt modelId="{CFF2B4BD-58F0-4A3F-A699-90253F6796D2}" type="pres">
      <dgm:prSet presAssocID="{FF7EBC78-9F21-4DE3-B392-2C125C2F7E61}" presName="textRect" presStyleLbl="revTx" presStyleIdx="4" presStyleCnt="6">
        <dgm:presLayoutVars>
          <dgm:chMax val="1"/>
          <dgm:chPref val="1"/>
        </dgm:presLayoutVars>
      </dgm:prSet>
      <dgm:spPr/>
    </dgm:pt>
    <dgm:pt modelId="{0C5F7198-6C01-46D8-BB5C-82191727EEB3}" type="pres">
      <dgm:prSet presAssocID="{2B4A86D3-8439-4FC2-8713-E68F30D5A51B}" presName="sibTrans" presStyleCnt="0"/>
      <dgm:spPr/>
    </dgm:pt>
    <dgm:pt modelId="{3CAED2B0-72CE-4F54-B2B6-577DB3733ACD}" type="pres">
      <dgm:prSet presAssocID="{6973D05E-ED91-4748-AC24-D72E3264D318}" presName="compNode" presStyleCnt="0"/>
      <dgm:spPr/>
    </dgm:pt>
    <dgm:pt modelId="{504D7AB1-3AFF-4233-B3E1-CE1A1E67CAF0}" type="pres">
      <dgm:prSet presAssocID="{6973D05E-ED91-4748-AC24-D72E3264D31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A2B94751-AF5F-47A9-AD39-67C1E026F6D4}" type="pres">
      <dgm:prSet presAssocID="{6973D05E-ED91-4748-AC24-D72E3264D318}" presName="spaceRect" presStyleCnt="0"/>
      <dgm:spPr/>
    </dgm:pt>
    <dgm:pt modelId="{BCA30E29-12BB-4C03-8227-F0FDB9A37208}" type="pres">
      <dgm:prSet presAssocID="{6973D05E-ED91-4748-AC24-D72E3264D318}" presName="textRect" presStyleLbl="revTx" presStyleIdx="5" presStyleCnt="6">
        <dgm:presLayoutVars>
          <dgm:chMax val="1"/>
          <dgm:chPref val="1"/>
        </dgm:presLayoutVars>
      </dgm:prSet>
      <dgm:spPr/>
    </dgm:pt>
  </dgm:ptLst>
  <dgm:cxnLst>
    <dgm:cxn modelId="{62EF5305-1D74-427B-9023-E8FED3A75507}" srcId="{369A66C8-C0D6-4DD5-B480-6480F0BB9FFE}" destId="{D08B7EBD-39ED-41EE-BC9A-79AA627251A6}" srcOrd="1" destOrd="0" parTransId="{BC3B1E0B-C29F-4916-8BCA-BC69FAF59005}" sibTransId="{F0AFA044-74D9-40CC-9DFA-9592BD5293CD}"/>
    <dgm:cxn modelId="{3622641E-96BA-4D85-8EB9-D75BDED01021}" type="presOf" srcId="{9D643BDB-A088-47C4-8A02-5DA9FF4FEC09}" destId="{045B4CD3-15FE-4A81-B611-634417B57D20}" srcOrd="0" destOrd="0" presId="urn:microsoft.com/office/officeart/2018/2/layout/IconLabelList"/>
    <dgm:cxn modelId="{BF17EF35-E49B-4568-A5EC-B23F283C5C23}" type="presOf" srcId="{369A66C8-C0D6-4DD5-B480-6480F0BB9FFE}" destId="{9279288C-CBF2-4083-9585-647152880676}" srcOrd="0" destOrd="0" presId="urn:microsoft.com/office/officeart/2018/2/layout/IconLabelList"/>
    <dgm:cxn modelId="{5436DB5D-4BAA-4F5B-A7E7-8F84EC97E401}" type="presOf" srcId="{09461B32-3835-4676-8CDE-804C4AD312AE}" destId="{3AD778F1-384D-4418-8FF5-CAE6D119D237}" srcOrd="0" destOrd="0" presId="urn:microsoft.com/office/officeart/2018/2/layout/IconLabelList"/>
    <dgm:cxn modelId="{0FC3CB5F-9E2C-46E6-A246-14A57A1981C9}" srcId="{369A66C8-C0D6-4DD5-B480-6480F0BB9FFE}" destId="{09461B32-3835-4676-8CDE-804C4AD312AE}" srcOrd="2" destOrd="0" parTransId="{0B090220-DD4C-48E0-AF03-667CBB251885}" sibTransId="{12E21181-15DD-4685-A5A7-52A8E665C411}"/>
    <dgm:cxn modelId="{22A32E43-7970-40CB-B282-2C6C47A09F98}" type="presOf" srcId="{FF7EBC78-9F21-4DE3-B392-2C125C2F7E61}" destId="{CFF2B4BD-58F0-4A3F-A699-90253F6796D2}" srcOrd="0" destOrd="0" presId="urn:microsoft.com/office/officeart/2018/2/layout/IconLabelList"/>
    <dgm:cxn modelId="{29542446-6CF0-4FEB-B7FF-1526933AD50C}" type="presOf" srcId="{4F57C113-B07D-434A-BB64-807CC25C4BA2}" destId="{DB06F021-955E-4F7D-AF3F-A3F1C7FD89DD}" srcOrd="0" destOrd="0" presId="urn:microsoft.com/office/officeart/2018/2/layout/IconLabelList"/>
    <dgm:cxn modelId="{BADB5E53-65FA-431B-8FA1-E14AA13E690F}" type="presOf" srcId="{6973D05E-ED91-4748-AC24-D72E3264D318}" destId="{BCA30E29-12BB-4C03-8227-F0FDB9A37208}" srcOrd="0" destOrd="0" presId="urn:microsoft.com/office/officeart/2018/2/layout/IconLabelList"/>
    <dgm:cxn modelId="{9AC07F53-0D9F-4586-9351-6CDA8BA90179}" type="presOf" srcId="{D08B7EBD-39ED-41EE-BC9A-79AA627251A6}" destId="{DF9013E2-862E-4B6B-865F-0643276BE929}" srcOrd="0" destOrd="0" presId="urn:microsoft.com/office/officeart/2018/2/layout/IconLabelList"/>
    <dgm:cxn modelId="{3F849F80-F784-4781-96E9-6AA62B3193DF}" srcId="{369A66C8-C0D6-4DD5-B480-6480F0BB9FFE}" destId="{4F57C113-B07D-434A-BB64-807CC25C4BA2}" srcOrd="0" destOrd="0" parTransId="{48D4A2C4-72D5-4C8E-9E76-505CB1DACEA2}" sibTransId="{D453B7E0-1C9F-4825-928E-F0DF109B2D29}"/>
    <dgm:cxn modelId="{CE00C283-AF99-4065-B55A-C96747C8F151}" srcId="{369A66C8-C0D6-4DD5-B480-6480F0BB9FFE}" destId="{FF7EBC78-9F21-4DE3-B392-2C125C2F7E61}" srcOrd="4" destOrd="0" parTransId="{3DE784DB-C218-4733-AEDE-E8B5EF84C55A}" sibTransId="{2B4A86D3-8439-4FC2-8713-E68F30D5A51B}"/>
    <dgm:cxn modelId="{D9F7D6C7-6FC8-4705-93AF-AF1B5E0E5DDC}" srcId="{369A66C8-C0D6-4DD5-B480-6480F0BB9FFE}" destId="{9D643BDB-A088-47C4-8A02-5DA9FF4FEC09}" srcOrd="3" destOrd="0" parTransId="{7DF4733F-2C33-4C58-98B3-E4CD198E0456}" sibTransId="{A52CB3B8-4241-4968-96A0-85D30A08117D}"/>
    <dgm:cxn modelId="{343CCDD2-4251-43E7-B3BC-69E7A405AF04}" srcId="{369A66C8-C0D6-4DD5-B480-6480F0BB9FFE}" destId="{6973D05E-ED91-4748-AC24-D72E3264D318}" srcOrd="5" destOrd="0" parTransId="{BF0B0714-8278-4420-A6CC-BC2EB8BBDAEC}" sibTransId="{441309D1-F0E3-4119-8A4F-D6CA07164339}"/>
    <dgm:cxn modelId="{F221BDD5-2AA4-4A64-967B-0A8BD0F23A12}" type="presParOf" srcId="{9279288C-CBF2-4083-9585-647152880676}" destId="{5CB6B3C0-1AD8-4EA0-B802-59E5E1E8C9A4}" srcOrd="0" destOrd="0" presId="urn:microsoft.com/office/officeart/2018/2/layout/IconLabelList"/>
    <dgm:cxn modelId="{A1FFFEF3-F92D-492E-9D01-6B30C7C52C8E}" type="presParOf" srcId="{5CB6B3C0-1AD8-4EA0-B802-59E5E1E8C9A4}" destId="{8CF10586-8047-4C16-9C91-B8C8A8B0E15D}" srcOrd="0" destOrd="0" presId="urn:microsoft.com/office/officeart/2018/2/layout/IconLabelList"/>
    <dgm:cxn modelId="{61B20BFB-D90F-453A-A7A7-09BC93B4AA96}" type="presParOf" srcId="{5CB6B3C0-1AD8-4EA0-B802-59E5E1E8C9A4}" destId="{3EABA81E-AABE-4006-BF38-E8D5A64D1426}" srcOrd="1" destOrd="0" presId="urn:microsoft.com/office/officeart/2018/2/layout/IconLabelList"/>
    <dgm:cxn modelId="{CF20C95C-ADED-4E6E-A543-ABE891540015}" type="presParOf" srcId="{5CB6B3C0-1AD8-4EA0-B802-59E5E1E8C9A4}" destId="{DB06F021-955E-4F7D-AF3F-A3F1C7FD89DD}" srcOrd="2" destOrd="0" presId="urn:microsoft.com/office/officeart/2018/2/layout/IconLabelList"/>
    <dgm:cxn modelId="{85B04B1D-C63D-4301-9D60-F2B741DA891A}" type="presParOf" srcId="{9279288C-CBF2-4083-9585-647152880676}" destId="{27B82DF7-999B-4979-9A00-8DCA03085B1C}" srcOrd="1" destOrd="0" presId="urn:microsoft.com/office/officeart/2018/2/layout/IconLabelList"/>
    <dgm:cxn modelId="{EE7FB293-2FA9-49B2-BE53-809469B28BC5}" type="presParOf" srcId="{9279288C-CBF2-4083-9585-647152880676}" destId="{092974E2-E9A0-4B03-B940-305E940F2B44}" srcOrd="2" destOrd="0" presId="urn:microsoft.com/office/officeart/2018/2/layout/IconLabelList"/>
    <dgm:cxn modelId="{000F6E84-E197-4398-8E0C-2497D00F1744}" type="presParOf" srcId="{092974E2-E9A0-4B03-B940-305E940F2B44}" destId="{50586F9B-A2F9-4C01-A0E7-378C52F19541}" srcOrd="0" destOrd="0" presId="urn:microsoft.com/office/officeart/2018/2/layout/IconLabelList"/>
    <dgm:cxn modelId="{F20D7E17-FB23-4601-A4EF-DBAD99F5CE73}" type="presParOf" srcId="{092974E2-E9A0-4B03-B940-305E940F2B44}" destId="{B4AC4ABE-4B02-4C52-95C1-7B1E667236C3}" srcOrd="1" destOrd="0" presId="urn:microsoft.com/office/officeart/2018/2/layout/IconLabelList"/>
    <dgm:cxn modelId="{A129D642-57B9-4BBC-9803-40902EA84A4A}" type="presParOf" srcId="{092974E2-E9A0-4B03-B940-305E940F2B44}" destId="{DF9013E2-862E-4B6B-865F-0643276BE929}" srcOrd="2" destOrd="0" presId="urn:microsoft.com/office/officeart/2018/2/layout/IconLabelList"/>
    <dgm:cxn modelId="{A27E496B-3876-4C8C-BA41-CD3923FA70C7}" type="presParOf" srcId="{9279288C-CBF2-4083-9585-647152880676}" destId="{F8338533-BE97-45D1-A75C-55DE74066D09}" srcOrd="3" destOrd="0" presId="urn:microsoft.com/office/officeart/2018/2/layout/IconLabelList"/>
    <dgm:cxn modelId="{3D167EF6-FED7-46A0-A36A-861A5EB26C5F}" type="presParOf" srcId="{9279288C-CBF2-4083-9585-647152880676}" destId="{85C755D3-FBAB-4FCF-A59C-40C72E6C8C37}" srcOrd="4" destOrd="0" presId="urn:microsoft.com/office/officeart/2018/2/layout/IconLabelList"/>
    <dgm:cxn modelId="{200BBC61-8C8B-4A30-B826-6526492A45ED}" type="presParOf" srcId="{85C755D3-FBAB-4FCF-A59C-40C72E6C8C37}" destId="{FEC26A0E-E4C1-4CAF-97C5-90578F80E0D2}" srcOrd="0" destOrd="0" presId="urn:microsoft.com/office/officeart/2018/2/layout/IconLabelList"/>
    <dgm:cxn modelId="{24D3A07D-DCAC-4415-9D93-4C303862EDEF}" type="presParOf" srcId="{85C755D3-FBAB-4FCF-A59C-40C72E6C8C37}" destId="{E8924AF9-E056-4CD8-A1EE-641563D9244F}" srcOrd="1" destOrd="0" presId="urn:microsoft.com/office/officeart/2018/2/layout/IconLabelList"/>
    <dgm:cxn modelId="{4A667FF9-E763-4F6E-8EB4-E7CB72646E65}" type="presParOf" srcId="{85C755D3-FBAB-4FCF-A59C-40C72E6C8C37}" destId="{3AD778F1-384D-4418-8FF5-CAE6D119D237}" srcOrd="2" destOrd="0" presId="urn:microsoft.com/office/officeart/2018/2/layout/IconLabelList"/>
    <dgm:cxn modelId="{F95641AC-6403-422B-8FF3-9B1B6DABB5DA}" type="presParOf" srcId="{9279288C-CBF2-4083-9585-647152880676}" destId="{5FC9455E-56A9-44BF-B250-1D9E225872DD}" srcOrd="5" destOrd="0" presId="urn:microsoft.com/office/officeart/2018/2/layout/IconLabelList"/>
    <dgm:cxn modelId="{EF2FE1AA-B907-4057-9041-3D9F81C953B7}" type="presParOf" srcId="{9279288C-CBF2-4083-9585-647152880676}" destId="{B28C30BF-C13C-4C39-A054-DFDE26FBF8B6}" srcOrd="6" destOrd="0" presId="urn:microsoft.com/office/officeart/2018/2/layout/IconLabelList"/>
    <dgm:cxn modelId="{5C2F9191-4A0E-4C4B-9633-E47472F9C246}" type="presParOf" srcId="{B28C30BF-C13C-4C39-A054-DFDE26FBF8B6}" destId="{4597EA7E-CF58-4B84-BD58-29C78B36942C}" srcOrd="0" destOrd="0" presId="urn:microsoft.com/office/officeart/2018/2/layout/IconLabelList"/>
    <dgm:cxn modelId="{2119CA2F-D682-4E31-B9F5-FAC48A049277}" type="presParOf" srcId="{B28C30BF-C13C-4C39-A054-DFDE26FBF8B6}" destId="{D7DFA345-4637-4C43-94A4-81AD7394E1A3}" srcOrd="1" destOrd="0" presId="urn:microsoft.com/office/officeart/2018/2/layout/IconLabelList"/>
    <dgm:cxn modelId="{96AE2765-D409-48F4-A91C-3EF42A0B76EC}" type="presParOf" srcId="{B28C30BF-C13C-4C39-A054-DFDE26FBF8B6}" destId="{045B4CD3-15FE-4A81-B611-634417B57D20}" srcOrd="2" destOrd="0" presId="urn:microsoft.com/office/officeart/2018/2/layout/IconLabelList"/>
    <dgm:cxn modelId="{A051C71B-68C4-4970-A3AE-5039B5275E14}" type="presParOf" srcId="{9279288C-CBF2-4083-9585-647152880676}" destId="{6C392C9B-3FA0-4563-9976-7FFDD0E14CE9}" srcOrd="7" destOrd="0" presId="urn:microsoft.com/office/officeart/2018/2/layout/IconLabelList"/>
    <dgm:cxn modelId="{E044B051-3AD5-47BB-AFF8-8AA2922B7C8A}" type="presParOf" srcId="{9279288C-CBF2-4083-9585-647152880676}" destId="{006D5C47-5AB8-45B6-AC0C-88DED876D5A5}" srcOrd="8" destOrd="0" presId="urn:microsoft.com/office/officeart/2018/2/layout/IconLabelList"/>
    <dgm:cxn modelId="{F70EF73B-DEDF-435F-A1D4-8A025AA57845}" type="presParOf" srcId="{006D5C47-5AB8-45B6-AC0C-88DED876D5A5}" destId="{4FB9D6ED-16B2-44BC-9E17-79200B7A170F}" srcOrd="0" destOrd="0" presId="urn:microsoft.com/office/officeart/2018/2/layout/IconLabelList"/>
    <dgm:cxn modelId="{55F31C80-B1DE-4EEC-B0E3-1287E9744E49}" type="presParOf" srcId="{006D5C47-5AB8-45B6-AC0C-88DED876D5A5}" destId="{9496C720-A3B6-40F0-AA35-99A501C64A23}" srcOrd="1" destOrd="0" presId="urn:microsoft.com/office/officeart/2018/2/layout/IconLabelList"/>
    <dgm:cxn modelId="{85D26F2F-31ED-4F8F-9629-8D0E461EBC21}" type="presParOf" srcId="{006D5C47-5AB8-45B6-AC0C-88DED876D5A5}" destId="{CFF2B4BD-58F0-4A3F-A699-90253F6796D2}" srcOrd="2" destOrd="0" presId="urn:microsoft.com/office/officeart/2018/2/layout/IconLabelList"/>
    <dgm:cxn modelId="{588A5A1E-02CF-47EC-B223-82BDF58844CB}" type="presParOf" srcId="{9279288C-CBF2-4083-9585-647152880676}" destId="{0C5F7198-6C01-46D8-BB5C-82191727EEB3}" srcOrd="9" destOrd="0" presId="urn:microsoft.com/office/officeart/2018/2/layout/IconLabelList"/>
    <dgm:cxn modelId="{BBFFB343-34F3-4B2A-9B17-E4D3B75F78A4}" type="presParOf" srcId="{9279288C-CBF2-4083-9585-647152880676}" destId="{3CAED2B0-72CE-4F54-B2B6-577DB3733ACD}" srcOrd="10" destOrd="0" presId="urn:microsoft.com/office/officeart/2018/2/layout/IconLabelList"/>
    <dgm:cxn modelId="{BF3D01D9-3380-4192-8792-4B3A60B32295}" type="presParOf" srcId="{3CAED2B0-72CE-4F54-B2B6-577DB3733ACD}" destId="{504D7AB1-3AFF-4233-B3E1-CE1A1E67CAF0}" srcOrd="0" destOrd="0" presId="urn:microsoft.com/office/officeart/2018/2/layout/IconLabelList"/>
    <dgm:cxn modelId="{C9E29AC2-2B6B-46E2-8764-2792ADEB6E39}" type="presParOf" srcId="{3CAED2B0-72CE-4F54-B2B6-577DB3733ACD}" destId="{A2B94751-AF5F-47A9-AD39-67C1E026F6D4}" srcOrd="1" destOrd="0" presId="urn:microsoft.com/office/officeart/2018/2/layout/IconLabelList"/>
    <dgm:cxn modelId="{AE77CDDC-D4E4-450C-9C29-7A0D6E3E6D0E}" type="presParOf" srcId="{3CAED2B0-72CE-4F54-B2B6-577DB3733ACD}" destId="{BCA30E29-12BB-4C03-8227-F0FDB9A37208}"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9D4286-9525-4BB1-845C-BEA4BFE9B73A}" type="doc">
      <dgm:prSet loTypeId="urn:microsoft.com/office/officeart/2005/8/layout/vList3" loCatId="list" qsTypeId="urn:microsoft.com/office/officeart/2005/8/quickstyle/simple1" qsCatId="simple" csTypeId="urn:microsoft.com/office/officeart/2005/8/colors/accent1_2" csCatId="accent1" phldr="1"/>
      <dgm:spPr/>
    </dgm:pt>
    <dgm:pt modelId="{DA52E648-8FD9-4D3A-AB4E-5EBF35480C04}">
      <dgm:prSet phldrT="[Text]" custT="1"/>
      <dgm:spPr/>
      <dgm:t>
        <a:bodyPr/>
        <a:lstStyle/>
        <a:p>
          <a:r>
            <a:rPr lang="en-GB" sz="1600" b="1" dirty="0">
              <a:solidFill>
                <a:schemeClr val="bg1"/>
              </a:solidFill>
              <a:latin typeface="Aptos" panose="020B0004020202020204" pitchFamily="34" charset="0"/>
            </a:rPr>
            <a:t>Community/Volunteer Car Schemes</a:t>
          </a:r>
        </a:p>
        <a:p>
          <a:r>
            <a:rPr lang="en-GB" sz="1600" dirty="0">
              <a:solidFill>
                <a:schemeClr val="bg1"/>
              </a:solidFill>
              <a:latin typeface="Aptos" panose="020B0004020202020204" pitchFamily="34" charset="0"/>
            </a:rPr>
            <a:t>Volunteers driving their own cars, paid a mileage allowance</a:t>
          </a:r>
        </a:p>
        <a:p>
          <a:r>
            <a:rPr lang="en-GB" sz="1600" dirty="0">
              <a:solidFill>
                <a:schemeClr val="bg1"/>
              </a:solidFill>
              <a:latin typeface="Aptos" panose="020B0004020202020204" pitchFamily="34" charset="0"/>
            </a:rPr>
            <a:t>Car Clubs – Shared Transport</a:t>
          </a:r>
          <a:endParaRPr lang="en-GB" sz="1600" dirty="0">
            <a:solidFill>
              <a:schemeClr val="bg1"/>
            </a:solidFill>
          </a:endParaRPr>
        </a:p>
      </dgm:t>
    </dgm:pt>
    <dgm:pt modelId="{FAB865F8-2DE6-42DC-8FD7-677A081235D4}" type="parTrans" cxnId="{13BEC3E2-9396-46AC-AF8C-A7D1E3603F89}">
      <dgm:prSet/>
      <dgm:spPr/>
      <dgm:t>
        <a:bodyPr/>
        <a:lstStyle/>
        <a:p>
          <a:endParaRPr lang="en-GB">
            <a:solidFill>
              <a:schemeClr val="bg1"/>
            </a:solidFill>
          </a:endParaRPr>
        </a:p>
      </dgm:t>
    </dgm:pt>
    <dgm:pt modelId="{75607DE7-60B3-469F-B56F-8B506BA100C2}" type="sibTrans" cxnId="{13BEC3E2-9396-46AC-AF8C-A7D1E3603F89}">
      <dgm:prSet/>
      <dgm:spPr/>
      <dgm:t>
        <a:bodyPr/>
        <a:lstStyle/>
        <a:p>
          <a:endParaRPr lang="en-GB">
            <a:solidFill>
              <a:schemeClr val="bg1"/>
            </a:solidFill>
          </a:endParaRPr>
        </a:p>
      </dgm:t>
    </dgm:pt>
    <dgm:pt modelId="{16F6F95B-8415-4B23-940E-D4555522D736}">
      <dgm:prSet phldrT="[Text]" custT="1"/>
      <dgm:spPr/>
      <dgm:t>
        <a:bodyPr/>
        <a:lstStyle/>
        <a:p>
          <a:r>
            <a:rPr lang="en-GB" sz="1600" b="1" dirty="0">
              <a:solidFill>
                <a:schemeClr val="bg1"/>
              </a:solidFill>
              <a:latin typeface="Aptos" panose="020B0004020202020204" pitchFamily="34" charset="0"/>
            </a:rPr>
            <a:t>Small Vehicle/MPV up to 8 Passenger seats</a:t>
          </a:r>
        </a:p>
        <a:p>
          <a:r>
            <a:rPr lang="en-GB" sz="1600" dirty="0">
              <a:solidFill>
                <a:schemeClr val="bg1"/>
              </a:solidFill>
              <a:latin typeface="Aptos" panose="020B0004020202020204" pitchFamily="34" charset="0"/>
            </a:rPr>
            <a:t>Can operate under a section 19 permit</a:t>
          </a:r>
        </a:p>
        <a:p>
          <a:r>
            <a:rPr lang="en-GB" sz="1600" dirty="0">
              <a:solidFill>
                <a:schemeClr val="bg1"/>
              </a:solidFill>
              <a:latin typeface="Aptos" panose="020B0004020202020204" pitchFamily="34" charset="0"/>
            </a:rPr>
            <a:t>Can be driven on a category B licence</a:t>
          </a:r>
          <a:endParaRPr lang="en-GB" sz="1600" dirty="0">
            <a:solidFill>
              <a:schemeClr val="bg1"/>
            </a:solidFill>
          </a:endParaRPr>
        </a:p>
      </dgm:t>
    </dgm:pt>
    <dgm:pt modelId="{4844360F-0F02-4BD4-809F-8B40403E9C3E}" type="parTrans" cxnId="{60C5D314-0EA1-4B9A-9D94-485E0E770CDB}">
      <dgm:prSet/>
      <dgm:spPr/>
      <dgm:t>
        <a:bodyPr/>
        <a:lstStyle/>
        <a:p>
          <a:endParaRPr lang="en-GB">
            <a:solidFill>
              <a:schemeClr val="bg1"/>
            </a:solidFill>
          </a:endParaRPr>
        </a:p>
      </dgm:t>
    </dgm:pt>
    <dgm:pt modelId="{2B33D18C-7723-4CEC-B43D-BC71299BDFBC}" type="sibTrans" cxnId="{60C5D314-0EA1-4B9A-9D94-485E0E770CDB}">
      <dgm:prSet/>
      <dgm:spPr/>
      <dgm:t>
        <a:bodyPr/>
        <a:lstStyle/>
        <a:p>
          <a:endParaRPr lang="en-GB">
            <a:solidFill>
              <a:schemeClr val="bg1"/>
            </a:solidFill>
          </a:endParaRPr>
        </a:p>
      </dgm:t>
    </dgm:pt>
    <dgm:pt modelId="{6FFF186B-66D2-4BC3-AFCF-279B7B859371}">
      <dgm:prSet phldrT="[Text]" custT="1"/>
      <dgm:spPr/>
      <dgm:t>
        <a:bodyPr/>
        <a:lstStyle/>
        <a:p>
          <a:r>
            <a:rPr lang="en-GB" sz="1600" b="1" dirty="0">
              <a:solidFill>
                <a:schemeClr val="bg1"/>
              </a:solidFill>
              <a:latin typeface="Aptos" panose="020B0004020202020204" pitchFamily="34" charset="0"/>
            </a:rPr>
            <a:t>Minibus – 9-16 passenger seats</a:t>
          </a:r>
        </a:p>
        <a:p>
          <a:r>
            <a:rPr lang="en-GB" sz="1400" dirty="0">
              <a:solidFill>
                <a:schemeClr val="bg1"/>
              </a:solidFill>
              <a:latin typeface="Aptos" panose="020B0004020202020204" pitchFamily="34" charset="0"/>
            </a:rPr>
            <a:t>Can operate under a section 19 permit or Section 22 permit</a:t>
          </a:r>
        </a:p>
        <a:p>
          <a:r>
            <a:rPr lang="en-GB" sz="1400" dirty="0">
              <a:solidFill>
                <a:schemeClr val="bg1"/>
              </a:solidFill>
              <a:latin typeface="Aptos" panose="020B0004020202020204" pitchFamily="34" charset="0"/>
            </a:rPr>
            <a:t>Driver must have a category D1 licence, can be a volunteer or paid</a:t>
          </a:r>
        </a:p>
        <a:p>
          <a:r>
            <a:rPr lang="en-GB" sz="1400" dirty="0">
              <a:solidFill>
                <a:schemeClr val="bg1"/>
              </a:solidFill>
              <a:latin typeface="Aptos" panose="020B0004020202020204" pitchFamily="34" charset="0"/>
            </a:rPr>
            <a:t>Volunteers can drive with a category B licence with restrictions</a:t>
          </a:r>
        </a:p>
      </dgm:t>
    </dgm:pt>
    <dgm:pt modelId="{83E7E48F-660E-4B08-81EC-ED0DD8421FA0}" type="parTrans" cxnId="{CA90EB57-C815-4ED2-94B1-98AD8763AD4A}">
      <dgm:prSet/>
      <dgm:spPr/>
      <dgm:t>
        <a:bodyPr/>
        <a:lstStyle/>
        <a:p>
          <a:endParaRPr lang="en-GB">
            <a:solidFill>
              <a:schemeClr val="bg1"/>
            </a:solidFill>
          </a:endParaRPr>
        </a:p>
      </dgm:t>
    </dgm:pt>
    <dgm:pt modelId="{BDF4E9DA-1FD0-4A6B-B982-B2D27441DBBE}" type="sibTrans" cxnId="{CA90EB57-C815-4ED2-94B1-98AD8763AD4A}">
      <dgm:prSet/>
      <dgm:spPr/>
      <dgm:t>
        <a:bodyPr/>
        <a:lstStyle/>
        <a:p>
          <a:endParaRPr lang="en-GB">
            <a:solidFill>
              <a:schemeClr val="bg1"/>
            </a:solidFill>
          </a:endParaRPr>
        </a:p>
      </dgm:t>
    </dgm:pt>
    <dgm:pt modelId="{2E1564E9-976B-4FAE-A031-1F2671E3EFB5}">
      <dgm:prSet phldrT="[Text]" custT="1"/>
      <dgm:spPr/>
      <dgm:t>
        <a:bodyPr/>
        <a:lstStyle/>
        <a:p>
          <a:r>
            <a:rPr lang="en-GB" sz="1600" b="1" dirty="0">
              <a:solidFill>
                <a:schemeClr val="bg1"/>
              </a:solidFill>
              <a:latin typeface="Aptos" panose="020B0004020202020204" pitchFamily="34" charset="0"/>
            </a:rPr>
            <a:t>Group Hire</a:t>
          </a:r>
        </a:p>
        <a:p>
          <a:r>
            <a:rPr lang="en-GB" sz="1600" b="0" dirty="0">
              <a:solidFill>
                <a:schemeClr val="bg1"/>
              </a:solidFill>
              <a:latin typeface="Aptos" panose="020B0004020202020204" pitchFamily="34" charset="0"/>
            </a:rPr>
            <a:t>Local Community groups can hire the vehicle either with or without a driver </a:t>
          </a:r>
        </a:p>
      </dgm:t>
    </dgm:pt>
    <dgm:pt modelId="{963152F4-CB84-4719-9CE2-59B0BFA53089}" type="parTrans" cxnId="{E5A25F12-18AF-406F-A070-FBF9E798D211}">
      <dgm:prSet/>
      <dgm:spPr/>
      <dgm:t>
        <a:bodyPr/>
        <a:lstStyle/>
        <a:p>
          <a:endParaRPr lang="en-GB">
            <a:solidFill>
              <a:schemeClr val="bg1"/>
            </a:solidFill>
          </a:endParaRPr>
        </a:p>
      </dgm:t>
    </dgm:pt>
    <dgm:pt modelId="{660D1588-DD00-42F8-91E7-C0090851ACFC}" type="sibTrans" cxnId="{E5A25F12-18AF-406F-A070-FBF9E798D211}">
      <dgm:prSet/>
      <dgm:spPr/>
      <dgm:t>
        <a:bodyPr/>
        <a:lstStyle/>
        <a:p>
          <a:endParaRPr lang="en-GB">
            <a:solidFill>
              <a:schemeClr val="bg1"/>
            </a:solidFill>
          </a:endParaRPr>
        </a:p>
      </dgm:t>
    </dgm:pt>
    <dgm:pt modelId="{3504CBCA-4965-4205-96F4-DD05E96E497D}" type="pres">
      <dgm:prSet presAssocID="{FD9D4286-9525-4BB1-845C-BEA4BFE9B73A}" presName="linearFlow" presStyleCnt="0">
        <dgm:presLayoutVars>
          <dgm:dir/>
          <dgm:resizeHandles val="exact"/>
        </dgm:presLayoutVars>
      </dgm:prSet>
      <dgm:spPr/>
    </dgm:pt>
    <dgm:pt modelId="{32EF502A-E504-49B8-8CE1-12283C6FC1BD}" type="pres">
      <dgm:prSet presAssocID="{DA52E648-8FD9-4D3A-AB4E-5EBF35480C04}" presName="composite" presStyleCnt="0"/>
      <dgm:spPr/>
    </dgm:pt>
    <dgm:pt modelId="{13B3B4A4-C51D-4B15-A7B0-9EFBD6699338}" type="pres">
      <dgm:prSet presAssocID="{DA52E648-8FD9-4D3A-AB4E-5EBF35480C04}" presName="imgShp" presStyleLbl="fgImgPlace1" presStyleIdx="0" presStyleCnt="4" custLinFactNeighborX="-15065" custLinFactNeighborY="-2519">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 with solid fill"/>
        </a:ext>
      </dgm:extLst>
    </dgm:pt>
    <dgm:pt modelId="{308D1D4A-AF5A-419C-8AF8-9651F465F84D}" type="pres">
      <dgm:prSet presAssocID="{DA52E648-8FD9-4D3A-AB4E-5EBF35480C04}" presName="txShp" presStyleLbl="node1" presStyleIdx="0" presStyleCnt="4" custScaleX="103864" custLinFactNeighborX="10526" custLinFactNeighborY="-2906">
        <dgm:presLayoutVars>
          <dgm:bulletEnabled val="1"/>
        </dgm:presLayoutVars>
      </dgm:prSet>
      <dgm:spPr/>
    </dgm:pt>
    <dgm:pt modelId="{3E7C44FC-AEA9-4799-ADB5-BEB57FE923A2}" type="pres">
      <dgm:prSet presAssocID="{75607DE7-60B3-469F-B56F-8B506BA100C2}" presName="spacing" presStyleCnt="0"/>
      <dgm:spPr/>
    </dgm:pt>
    <dgm:pt modelId="{D2D8C4CD-BB82-4213-9EE9-1D0D40504CFD}" type="pres">
      <dgm:prSet presAssocID="{16F6F95B-8415-4B23-940E-D4555522D736}" presName="composite" presStyleCnt="0"/>
      <dgm:spPr/>
    </dgm:pt>
    <dgm:pt modelId="{F2A7D2EE-E61F-4397-86EB-63B31F1B7093}" type="pres">
      <dgm:prSet presAssocID="{16F6F95B-8415-4B23-940E-D4555522D736}" presName="imgShp" presStyleLbl="fgImgPlace1" presStyleIdx="1" presStyleCnt="4" custLinFactNeighborX="-15065" custLinFactNeighborY="372">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691527C7-08CF-4249-A28A-DDD0EDA34432}" type="pres">
      <dgm:prSet presAssocID="{16F6F95B-8415-4B23-940E-D4555522D736}" presName="txShp" presStyleLbl="node1" presStyleIdx="1" presStyleCnt="4" custScaleX="105049" custLinFactNeighborX="10714" custLinFactNeighborY="-1580">
        <dgm:presLayoutVars>
          <dgm:bulletEnabled val="1"/>
        </dgm:presLayoutVars>
      </dgm:prSet>
      <dgm:spPr/>
    </dgm:pt>
    <dgm:pt modelId="{7E2BB64E-C819-4F0D-AFB4-C270B4FD98F6}" type="pres">
      <dgm:prSet presAssocID="{2B33D18C-7723-4CEC-B43D-BC71299BDFBC}" presName="spacing" presStyleCnt="0"/>
      <dgm:spPr/>
    </dgm:pt>
    <dgm:pt modelId="{4F922F70-4677-4636-B4C6-ED44E135E2F1}" type="pres">
      <dgm:prSet presAssocID="{6FFF186B-66D2-4BC3-AFCF-279B7B859371}" presName="composite" presStyleCnt="0"/>
      <dgm:spPr/>
    </dgm:pt>
    <dgm:pt modelId="{3034B397-5C20-4DC7-AB51-7086806F061B}" type="pres">
      <dgm:prSet presAssocID="{6FFF186B-66D2-4BC3-AFCF-279B7B859371}" presName="imgShp" presStyleLbl="fgImgPlace1" presStyleIdx="2" presStyleCnt="4" custLinFactNeighborX="-15065" custLinFactNeighborY="-174">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us with solid fill"/>
        </a:ext>
      </dgm:extLst>
    </dgm:pt>
    <dgm:pt modelId="{C76D5398-0170-4168-8564-EA270F30B4D2}" type="pres">
      <dgm:prSet presAssocID="{6FFF186B-66D2-4BC3-AFCF-279B7B859371}" presName="txShp" presStyleLbl="node1" presStyleIdx="2" presStyleCnt="4" custScaleX="107337" custScaleY="130390" custLinFactNeighborX="10923" custLinFactNeighborY="270">
        <dgm:presLayoutVars>
          <dgm:bulletEnabled val="1"/>
        </dgm:presLayoutVars>
      </dgm:prSet>
      <dgm:spPr/>
    </dgm:pt>
    <dgm:pt modelId="{F6ACD568-495C-4EB8-B508-FB657CDE97A6}" type="pres">
      <dgm:prSet presAssocID="{BDF4E9DA-1FD0-4A6B-B982-B2D27441DBBE}" presName="spacing" presStyleCnt="0"/>
      <dgm:spPr/>
    </dgm:pt>
    <dgm:pt modelId="{33E411E5-5138-4925-A772-C69EE3F0AF8E}" type="pres">
      <dgm:prSet presAssocID="{2E1564E9-976B-4FAE-A031-1F2671E3EFB5}" presName="composite" presStyleCnt="0"/>
      <dgm:spPr/>
    </dgm:pt>
    <dgm:pt modelId="{61BD4A0A-7C4E-4089-AC0B-61DAB3EB7831}" type="pres">
      <dgm:prSet presAssocID="{2E1564E9-976B-4FAE-A031-1F2671E3EFB5}" presName="imgShp" presStyleLbl="fgImgPlace1" presStyleIdx="3" presStyleCnt="4" custLinFactNeighborX="-15065" custLinFactNeighborY="-3750">
        <dgm:style>
          <a:lnRef idx="2">
            <a:schemeClr val="accent4"/>
          </a:lnRef>
          <a:fillRef idx="1">
            <a:schemeClr val="lt1"/>
          </a:fillRef>
          <a:effectRef idx="0">
            <a:schemeClr val="accent4"/>
          </a:effectRef>
          <a:fontRef idx="minor">
            <a:schemeClr val="dk1"/>
          </a:fontRef>
        </dgm:style>
      </dgm:prSet>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niversal access outline"/>
        </a:ext>
      </dgm:extLst>
    </dgm:pt>
    <dgm:pt modelId="{813104CB-921A-481B-8597-6E391B790AA3}" type="pres">
      <dgm:prSet presAssocID="{2E1564E9-976B-4FAE-A031-1F2671E3EFB5}" presName="txShp" presStyleLbl="node1" presStyleIdx="3" presStyleCnt="4" custScaleX="104255" custLinFactNeighborX="10526" custLinFactNeighborY="2880">
        <dgm:presLayoutVars>
          <dgm:bulletEnabled val="1"/>
        </dgm:presLayoutVars>
      </dgm:prSet>
      <dgm:spPr/>
    </dgm:pt>
  </dgm:ptLst>
  <dgm:cxnLst>
    <dgm:cxn modelId="{E5A25F12-18AF-406F-A070-FBF9E798D211}" srcId="{FD9D4286-9525-4BB1-845C-BEA4BFE9B73A}" destId="{2E1564E9-976B-4FAE-A031-1F2671E3EFB5}" srcOrd="3" destOrd="0" parTransId="{963152F4-CB84-4719-9CE2-59B0BFA53089}" sibTransId="{660D1588-DD00-42F8-91E7-C0090851ACFC}"/>
    <dgm:cxn modelId="{60C5D314-0EA1-4B9A-9D94-485E0E770CDB}" srcId="{FD9D4286-9525-4BB1-845C-BEA4BFE9B73A}" destId="{16F6F95B-8415-4B23-940E-D4555522D736}" srcOrd="1" destOrd="0" parTransId="{4844360F-0F02-4BD4-809F-8B40403E9C3E}" sibTransId="{2B33D18C-7723-4CEC-B43D-BC71299BDFBC}"/>
    <dgm:cxn modelId="{BA68444F-4094-4A26-81C2-95F7DB055A42}" type="presOf" srcId="{FD9D4286-9525-4BB1-845C-BEA4BFE9B73A}" destId="{3504CBCA-4965-4205-96F4-DD05E96E497D}" srcOrd="0" destOrd="0" presId="urn:microsoft.com/office/officeart/2005/8/layout/vList3"/>
    <dgm:cxn modelId="{CA90EB57-C815-4ED2-94B1-98AD8763AD4A}" srcId="{FD9D4286-9525-4BB1-845C-BEA4BFE9B73A}" destId="{6FFF186B-66D2-4BC3-AFCF-279B7B859371}" srcOrd="2" destOrd="0" parTransId="{83E7E48F-660E-4B08-81EC-ED0DD8421FA0}" sibTransId="{BDF4E9DA-1FD0-4A6B-B982-B2D27441DBBE}"/>
    <dgm:cxn modelId="{0335DE91-8EAA-42D8-A0C3-53BFE301AE98}" type="presOf" srcId="{2E1564E9-976B-4FAE-A031-1F2671E3EFB5}" destId="{813104CB-921A-481B-8597-6E391B790AA3}" srcOrd="0" destOrd="0" presId="urn:microsoft.com/office/officeart/2005/8/layout/vList3"/>
    <dgm:cxn modelId="{48E2A892-6E33-4E6E-AD2B-1F9929326CD2}" type="presOf" srcId="{6FFF186B-66D2-4BC3-AFCF-279B7B859371}" destId="{C76D5398-0170-4168-8564-EA270F30B4D2}" srcOrd="0" destOrd="0" presId="urn:microsoft.com/office/officeart/2005/8/layout/vList3"/>
    <dgm:cxn modelId="{86F2CF9C-0433-40A9-9193-DB4DF8C611DA}" type="presOf" srcId="{16F6F95B-8415-4B23-940E-D4555522D736}" destId="{691527C7-08CF-4249-A28A-DDD0EDA34432}" srcOrd="0" destOrd="0" presId="urn:microsoft.com/office/officeart/2005/8/layout/vList3"/>
    <dgm:cxn modelId="{03077CAE-251E-4E38-ABF7-82895A1C7BCA}" type="presOf" srcId="{DA52E648-8FD9-4D3A-AB4E-5EBF35480C04}" destId="{308D1D4A-AF5A-419C-8AF8-9651F465F84D}" srcOrd="0" destOrd="0" presId="urn:microsoft.com/office/officeart/2005/8/layout/vList3"/>
    <dgm:cxn modelId="{13BEC3E2-9396-46AC-AF8C-A7D1E3603F89}" srcId="{FD9D4286-9525-4BB1-845C-BEA4BFE9B73A}" destId="{DA52E648-8FD9-4D3A-AB4E-5EBF35480C04}" srcOrd="0" destOrd="0" parTransId="{FAB865F8-2DE6-42DC-8FD7-677A081235D4}" sibTransId="{75607DE7-60B3-469F-B56F-8B506BA100C2}"/>
    <dgm:cxn modelId="{97EC3E55-5E68-473B-9716-0154B0394C0A}" type="presParOf" srcId="{3504CBCA-4965-4205-96F4-DD05E96E497D}" destId="{32EF502A-E504-49B8-8CE1-12283C6FC1BD}" srcOrd="0" destOrd="0" presId="urn:microsoft.com/office/officeart/2005/8/layout/vList3"/>
    <dgm:cxn modelId="{C6604F59-826B-455E-BF4B-24ECBFBF2060}" type="presParOf" srcId="{32EF502A-E504-49B8-8CE1-12283C6FC1BD}" destId="{13B3B4A4-C51D-4B15-A7B0-9EFBD6699338}" srcOrd="0" destOrd="0" presId="urn:microsoft.com/office/officeart/2005/8/layout/vList3"/>
    <dgm:cxn modelId="{616B161D-EE6E-40FD-AC4C-AD65FE454F3D}" type="presParOf" srcId="{32EF502A-E504-49B8-8CE1-12283C6FC1BD}" destId="{308D1D4A-AF5A-419C-8AF8-9651F465F84D}" srcOrd="1" destOrd="0" presId="urn:microsoft.com/office/officeart/2005/8/layout/vList3"/>
    <dgm:cxn modelId="{EDF421E8-A329-44E8-9C88-394020301494}" type="presParOf" srcId="{3504CBCA-4965-4205-96F4-DD05E96E497D}" destId="{3E7C44FC-AEA9-4799-ADB5-BEB57FE923A2}" srcOrd="1" destOrd="0" presId="urn:microsoft.com/office/officeart/2005/8/layout/vList3"/>
    <dgm:cxn modelId="{7D7E9364-EB3B-4946-A40C-62B4F92B46ED}" type="presParOf" srcId="{3504CBCA-4965-4205-96F4-DD05E96E497D}" destId="{D2D8C4CD-BB82-4213-9EE9-1D0D40504CFD}" srcOrd="2" destOrd="0" presId="urn:microsoft.com/office/officeart/2005/8/layout/vList3"/>
    <dgm:cxn modelId="{A24424FA-34D1-49B6-8129-91200AD95901}" type="presParOf" srcId="{D2D8C4CD-BB82-4213-9EE9-1D0D40504CFD}" destId="{F2A7D2EE-E61F-4397-86EB-63B31F1B7093}" srcOrd="0" destOrd="0" presId="urn:microsoft.com/office/officeart/2005/8/layout/vList3"/>
    <dgm:cxn modelId="{7B02760E-054A-4D58-A93A-25CC57A405C6}" type="presParOf" srcId="{D2D8C4CD-BB82-4213-9EE9-1D0D40504CFD}" destId="{691527C7-08CF-4249-A28A-DDD0EDA34432}" srcOrd="1" destOrd="0" presId="urn:microsoft.com/office/officeart/2005/8/layout/vList3"/>
    <dgm:cxn modelId="{95275770-D1EE-4318-9D5B-495E9F3A58FD}" type="presParOf" srcId="{3504CBCA-4965-4205-96F4-DD05E96E497D}" destId="{7E2BB64E-C819-4F0D-AFB4-C270B4FD98F6}" srcOrd="3" destOrd="0" presId="urn:microsoft.com/office/officeart/2005/8/layout/vList3"/>
    <dgm:cxn modelId="{702123A1-5D11-4442-954A-059E7D83099A}" type="presParOf" srcId="{3504CBCA-4965-4205-96F4-DD05E96E497D}" destId="{4F922F70-4677-4636-B4C6-ED44E135E2F1}" srcOrd="4" destOrd="0" presId="urn:microsoft.com/office/officeart/2005/8/layout/vList3"/>
    <dgm:cxn modelId="{190A2460-5EE1-4B72-AEE7-4631F0EAAF84}" type="presParOf" srcId="{4F922F70-4677-4636-B4C6-ED44E135E2F1}" destId="{3034B397-5C20-4DC7-AB51-7086806F061B}" srcOrd="0" destOrd="0" presId="urn:microsoft.com/office/officeart/2005/8/layout/vList3"/>
    <dgm:cxn modelId="{535E5433-3DF8-44D4-88FF-EFFAF849CCBB}" type="presParOf" srcId="{4F922F70-4677-4636-B4C6-ED44E135E2F1}" destId="{C76D5398-0170-4168-8564-EA270F30B4D2}" srcOrd="1" destOrd="0" presId="urn:microsoft.com/office/officeart/2005/8/layout/vList3"/>
    <dgm:cxn modelId="{5D384887-E94F-45B7-9521-0ED4CE64ABDD}" type="presParOf" srcId="{3504CBCA-4965-4205-96F4-DD05E96E497D}" destId="{F6ACD568-495C-4EB8-B508-FB657CDE97A6}" srcOrd="5" destOrd="0" presId="urn:microsoft.com/office/officeart/2005/8/layout/vList3"/>
    <dgm:cxn modelId="{7B81A422-FE7A-43EC-9A70-01BAD3E019FD}" type="presParOf" srcId="{3504CBCA-4965-4205-96F4-DD05E96E497D}" destId="{33E411E5-5138-4925-A772-C69EE3F0AF8E}" srcOrd="6" destOrd="0" presId="urn:microsoft.com/office/officeart/2005/8/layout/vList3"/>
    <dgm:cxn modelId="{F2ABD32C-7C62-4660-A370-1B886ABDE246}" type="presParOf" srcId="{33E411E5-5138-4925-A772-C69EE3F0AF8E}" destId="{61BD4A0A-7C4E-4089-AC0B-61DAB3EB7831}" srcOrd="0" destOrd="0" presId="urn:microsoft.com/office/officeart/2005/8/layout/vList3"/>
    <dgm:cxn modelId="{4F2E55B7-5A2E-46CC-BCCB-61FF12F3F52D}" type="presParOf" srcId="{33E411E5-5138-4925-A772-C69EE3F0AF8E}" destId="{813104CB-921A-481B-8597-6E391B790AA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11A991-28A9-4451-A6F6-72D5F8A43E41}"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GB"/>
        </a:p>
      </dgm:t>
    </dgm:pt>
    <dgm:pt modelId="{E7B620F3-D8F4-4CAA-95A9-16F315880A95}">
      <dgm:prSet phldrT="[Text]"/>
      <dgm:spPr/>
      <dgm:t>
        <a:bodyPr/>
        <a:lstStyle/>
        <a:p>
          <a:r>
            <a:rPr lang="en-GB" dirty="0"/>
            <a:t>England CT Conference</a:t>
          </a:r>
        </a:p>
      </dgm:t>
    </dgm:pt>
    <dgm:pt modelId="{52ACD273-3256-4B54-B588-0FB60C07F74D}" type="parTrans" cxnId="{33C3D5D2-ACE0-4C16-9059-98807B84E6AA}">
      <dgm:prSet/>
      <dgm:spPr/>
      <dgm:t>
        <a:bodyPr/>
        <a:lstStyle/>
        <a:p>
          <a:endParaRPr lang="en-GB"/>
        </a:p>
      </dgm:t>
    </dgm:pt>
    <dgm:pt modelId="{0D80FF8F-D326-4611-B62C-215E562B0647}" type="sibTrans" cxnId="{33C3D5D2-ACE0-4C16-9059-98807B84E6AA}">
      <dgm:prSet/>
      <dgm:spPr/>
      <dgm:t>
        <a:bodyPr/>
        <a:lstStyle/>
        <a:p>
          <a:endParaRPr lang="en-GB"/>
        </a:p>
      </dgm:t>
    </dgm:pt>
    <dgm:pt modelId="{FEEC709C-FB3F-4C22-A507-A071B48C15C6}">
      <dgm:prSet phldrT="[Text]" custT="1"/>
      <dgm:spPr/>
      <dgm:t>
        <a:bodyPr/>
        <a:lstStyle/>
        <a:p>
          <a:r>
            <a:rPr lang="en-GB" sz="2000" dirty="0"/>
            <a:t>Tuesday 16</a:t>
          </a:r>
          <a:r>
            <a:rPr lang="en-GB" sz="2000" baseline="30000" dirty="0"/>
            <a:t>th</a:t>
          </a:r>
          <a:r>
            <a:rPr lang="en-GB" sz="2000" dirty="0"/>
            <a:t> September</a:t>
          </a:r>
        </a:p>
      </dgm:t>
    </dgm:pt>
    <dgm:pt modelId="{78F59B59-2A49-4651-9E4C-860D76F9C46E}" type="parTrans" cxnId="{A2630980-4B91-44ED-827B-35F5AB742B2D}">
      <dgm:prSet/>
      <dgm:spPr/>
      <dgm:t>
        <a:bodyPr/>
        <a:lstStyle/>
        <a:p>
          <a:endParaRPr lang="en-GB"/>
        </a:p>
      </dgm:t>
    </dgm:pt>
    <dgm:pt modelId="{5D275A4E-88B5-451F-A6A1-E7802F39025D}" type="sibTrans" cxnId="{A2630980-4B91-44ED-827B-35F5AB742B2D}">
      <dgm:prSet/>
      <dgm:spPr/>
      <dgm:t>
        <a:bodyPr/>
        <a:lstStyle/>
        <a:p>
          <a:endParaRPr lang="en-GB"/>
        </a:p>
      </dgm:t>
    </dgm:pt>
    <dgm:pt modelId="{2E683482-C3D8-4C5A-983C-D74E7543C4C0}">
      <dgm:prSet phldrT="[Text]"/>
      <dgm:spPr/>
      <dgm:t>
        <a:bodyPr/>
        <a:lstStyle/>
        <a:p>
          <a:r>
            <a:rPr lang="en-GB" b="0" i="0"/>
            <a:t>Community Building Session - Live Advice &amp; Resources Explained</a:t>
          </a:r>
          <a:endParaRPr lang="en-GB" dirty="0"/>
        </a:p>
      </dgm:t>
    </dgm:pt>
    <dgm:pt modelId="{39131D7C-1619-4A28-AA24-564AEB54D5E5}" type="parTrans" cxnId="{CAE997A5-4B22-45FC-965C-001EE4144926}">
      <dgm:prSet/>
      <dgm:spPr/>
      <dgm:t>
        <a:bodyPr/>
        <a:lstStyle/>
        <a:p>
          <a:endParaRPr lang="en-GB"/>
        </a:p>
      </dgm:t>
    </dgm:pt>
    <dgm:pt modelId="{29CE0A83-CE65-437E-A582-98EE5439E66F}" type="sibTrans" cxnId="{CAE997A5-4B22-45FC-965C-001EE4144926}">
      <dgm:prSet/>
      <dgm:spPr/>
      <dgm:t>
        <a:bodyPr/>
        <a:lstStyle/>
        <a:p>
          <a:endParaRPr lang="en-GB"/>
        </a:p>
      </dgm:t>
    </dgm:pt>
    <dgm:pt modelId="{B6CECA02-41E3-4703-AE84-0EF9266BACF5}">
      <dgm:prSet phldrT="[Text]" custT="1"/>
      <dgm:spPr/>
      <dgm:t>
        <a:bodyPr/>
        <a:lstStyle/>
        <a:p>
          <a:r>
            <a:rPr lang="en-GB" sz="2000" dirty="0"/>
            <a:t>Members only Event</a:t>
          </a:r>
        </a:p>
      </dgm:t>
    </dgm:pt>
    <dgm:pt modelId="{9D4DD42B-8C93-4DF0-800E-B0D5EC897BD4}" type="parTrans" cxnId="{4B062CFB-4601-42E9-A1A6-A15F2BB29D84}">
      <dgm:prSet/>
      <dgm:spPr/>
      <dgm:t>
        <a:bodyPr/>
        <a:lstStyle/>
        <a:p>
          <a:endParaRPr lang="en-GB"/>
        </a:p>
      </dgm:t>
    </dgm:pt>
    <dgm:pt modelId="{1B403D72-CE61-478E-8AEF-D417DB3E02BF}" type="sibTrans" cxnId="{4B062CFB-4601-42E9-A1A6-A15F2BB29D84}">
      <dgm:prSet/>
      <dgm:spPr/>
      <dgm:t>
        <a:bodyPr/>
        <a:lstStyle/>
        <a:p>
          <a:endParaRPr lang="en-GB"/>
        </a:p>
      </dgm:t>
    </dgm:pt>
    <dgm:pt modelId="{9B9044AE-B84F-4E89-9591-D1CF46B1AE81}">
      <dgm:prSet phldrT="[Text]" custT="1"/>
      <dgm:spPr/>
      <dgm:t>
        <a:bodyPr/>
        <a:lstStyle/>
        <a:p>
          <a:r>
            <a:rPr lang="en-GB" sz="2000" dirty="0"/>
            <a:t>London (bookings open soon)</a:t>
          </a:r>
        </a:p>
      </dgm:t>
    </dgm:pt>
    <dgm:pt modelId="{63D5C879-CEE4-403D-82BF-7C139292564E}" type="parTrans" cxnId="{8A3E557C-1121-47F4-8D33-89CC052EF5BD}">
      <dgm:prSet/>
      <dgm:spPr/>
      <dgm:t>
        <a:bodyPr/>
        <a:lstStyle/>
        <a:p>
          <a:endParaRPr lang="en-GB"/>
        </a:p>
      </dgm:t>
    </dgm:pt>
    <dgm:pt modelId="{63D04139-DE4E-471D-8802-84887E900047}" type="sibTrans" cxnId="{8A3E557C-1121-47F4-8D33-89CC052EF5BD}">
      <dgm:prSet/>
      <dgm:spPr/>
      <dgm:t>
        <a:bodyPr/>
        <a:lstStyle/>
        <a:p>
          <a:endParaRPr lang="en-GB"/>
        </a:p>
      </dgm:t>
    </dgm:pt>
    <dgm:pt modelId="{359028E5-4342-4C0C-B785-FACF2729D712}">
      <dgm:prSet phldrT="[Text]" custT="1"/>
      <dgm:spPr/>
      <dgm:t>
        <a:bodyPr/>
        <a:lstStyle/>
        <a:p>
          <a:r>
            <a:rPr lang="en-GB" sz="2000" dirty="0"/>
            <a:t>Wednesday 19</a:t>
          </a:r>
          <a:r>
            <a:rPr lang="en-GB" sz="2000" baseline="30000" dirty="0"/>
            <a:t>th</a:t>
          </a:r>
          <a:r>
            <a:rPr lang="en-GB" sz="2000" dirty="0"/>
            <a:t> March – 11am-12pm - Online</a:t>
          </a:r>
        </a:p>
      </dgm:t>
    </dgm:pt>
    <dgm:pt modelId="{55A0F251-C90B-4AF2-9B7F-4B34072E8BBF}" type="parTrans" cxnId="{D34FDFA8-66B6-4326-A15D-1D27C55A5984}">
      <dgm:prSet/>
      <dgm:spPr/>
      <dgm:t>
        <a:bodyPr/>
        <a:lstStyle/>
        <a:p>
          <a:endParaRPr lang="en-GB"/>
        </a:p>
      </dgm:t>
    </dgm:pt>
    <dgm:pt modelId="{860802C1-6A04-4237-9165-7122B4049C82}" type="sibTrans" cxnId="{D34FDFA8-66B6-4326-A15D-1D27C55A5984}">
      <dgm:prSet/>
      <dgm:spPr/>
      <dgm:t>
        <a:bodyPr/>
        <a:lstStyle/>
        <a:p>
          <a:endParaRPr lang="en-GB"/>
        </a:p>
      </dgm:t>
    </dgm:pt>
    <dgm:pt modelId="{056A061C-1223-4383-BDF8-65D3ABB0DA1D}">
      <dgm:prSet phldrT="[Text]"/>
      <dgm:spPr/>
      <dgm:t>
        <a:bodyPr/>
        <a:lstStyle/>
        <a:p>
          <a:endParaRPr lang="en-GB" sz="1600" dirty="0"/>
        </a:p>
      </dgm:t>
    </dgm:pt>
    <dgm:pt modelId="{D2EA153B-4513-47A0-A88D-5B571E7D28CA}" type="parTrans" cxnId="{F11E7565-63A2-4069-AD49-EE224B2BE189}">
      <dgm:prSet/>
      <dgm:spPr/>
      <dgm:t>
        <a:bodyPr/>
        <a:lstStyle/>
        <a:p>
          <a:endParaRPr lang="en-GB"/>
        </a:p>
      </dgm:t>
    </dgm:pt>
    <dgm:pt modelId="{D4F95840-A71E-46E0-B0E7-70BA22E39029}" type="sibTrans" cxnId="{F11E7565-63A2-4069-AD49-EE224B2BE189}">
      <dgm:prSet/>
      <dgm:spPr/>
      <dgm:t>
        <a:bodyPr/>
        <a:lstStyle/>
        <a:p>
          <a:endParaRPr lang="en-GB"/>
        </a:p>
      </dgm:t>
    </dgm:pt>
    <dgm:pt modelId="{8F3EE6A3-0650-4B17-A8A2-4B45CC09891D}" type="pres">
      <dgm:prSet presAssocID="{A511A991-28A9-4451-A6F6-72D5F8A43E41}" presName="linear" presStyleCnt="0">
        <dgm:presLayoutVars>
          <dgm:animLvl val="lvl"/>
          <dgm:resizeHandles val="exact"/>
        </dgm:presLayoutVars>
      </dgm:prSet>
      <dgm:spPr/>
    </dgm:pt>
    <dgm:pt modelId="{BAB2675E-9CF0-4B42-8B6A-9007FEA1AC71}" type="pres">
      <dgm:prSet presAssocID="{E7B620F3-D8F4-4CAA-95A9-16F315880A95}" presName="parentText" presStyleLbl="node1" presStyleIdx="0" presStyleCnt="2">
        <dgm:presLayoutVars>
          <dgm:chMax val="0"/>
          <dgm:bulletEnabled val="1"/>
        </dgm:presLayoutVars>
      </dgm:prSet>
      <dgm:spPr/>
    </dgm:pt>
    <dgm:pt modelId="{9DA701F5-9CD1-4184-A4FE-5EB78C4121FE}" type="pres">
      <dgm:prSet presAssocID="{E7B620F3-D8F4-4CAA-95A9-16F315880A95}" presName="childText" presStyleLbl="revTx" presStyleIdx="0" presStyleCnt="2">
        <dgm:presLayoutVars>
          <dgm:bulletEnabled val="1"/>
        </dgm:presLayoutVars>
      </dgm:prSet>
      <dgm:spPr/>
    </dgm:pt>
    <dgm:pt modelId="{2317F72E-5558-4D6B-97B5-D9224492DDB3}" type="pres">
      <dgm:prSet presAssocID="{2E683482-C3D8-4C5A-983C-D74E7543C4C0}" presName="parentText" presStyleLbl="node1" presStyleIdx="1" presStyleCnt="2">
        <dgm:presLayoutVars>
          <dgm:chMax val="0"/>
          <dgm:bulletEnabled val="1"/>
        </dgm:presLayoutVars>
      </dgm:prSet>
      <dgm:spPr/>
    </dgm:pt>
    <dgm:pt modelId="{4515E6B2-BD56-495A-A9D6-BD53A70C8379}" type="pres">
      <dgm:prSet presAssocID="{2E683482-C3D8-4C5A-983C-D74E7543C4C0}" presName="childText" presStyleLbl="revTx" presStyleIdx="1" presStyleCnt="2">
        <dgm:presLayoutVars>
          <dgm:bulletEnabled val="1"/>
        </dgm:presLayoutVars>
      </dgm:prSet>
      <dgm:spPr/>
    </dgm:pt>
  </dgm:ptLst>
  <dgm:cxnLst>
    <dgm:cxn modelId="{008DC32E-4632-4E43-900E-FF95651FD160}" type="presOf" srcId="{FEEC709C-FB3F-4C22-A507-A071B48C15C6}" destId="{9DA701F5-9CD1-4184-A4FE-5EB78C4121FE}" srcOrd="0" destOrd="0" presId="urn:microsoft.com/office/officeart/2005/8/layout/vList2"/>
    <dgm:cxn modelId="{F11E7565-63A2-4069-AD49-EE224B2BE189}" srcId="{E7B620F3-D8F4-4CAA-95A9-16F315880A95}" destId="{056A061C-1223-4383-BDF8-65D3ABB0DA1D}" srcOrd="2" destOrd="0" parTransId="{D2EA153B-4513-47A0-A88D-5B571E7D28CA}" sibTransId="{D4F95840-A71E-46E0-B0E7-70BA22E39029}"/>
    <dgm:cxn modelId="{86D39D4C-C6A4-4D78-B14E-0FE4CA9BE60A}" type="presOf" srcId="{056A061C-1223-4383-BDF8-65D3ABB0DA1D}" destId="{9DA701F5-9CD1-4184-A4FE-5EB78C4121FE}" srcOrd="0" destOrd="2" presId="urn:microsoft.com/office/officeart/2005/8/layout/vList2"/>
    <dgm:cxn modelId="{8A3E557C-1121-47F4-8D33-89CC052EF5BD}" srcId="{E7B620F3-D8F4-4CAA-95A9-16F315880A95}" destId="{9B9044AE-B84F-4E89-9591-D1CF46B1AE81}" srcOrd="1" destOrd="0" parTransId="{63D5C879-CEE4-403D-82BF-7C139292564E}" sibTransId="{63D04139-DE4E-471D-8802-84887E900047}"/>
    <dgm:cxn modelId="{A2630980-4B91-44ED-827B-35F5AB742B2D}" srcId="{E7B620F3-D8F4-4CAA-95A9-16F315880A95}" destId="{FEEC709C-FB3F-4C22-A507-A071B48C15C6}" srcOrd="0" destOrd="0" parTransId="{78F59B59-2A49-4651-9E4C-860D76F9C46E}" sibTransId="{5D275A4E-88B5-451F-A6A1-E7802F39025D}"/>
    <dgm:cxn modelId="{E437D394-F505-4EB3-A53F-38FB08F4C351}" type="presOf" srcId="{9B9044AE-B84F-4E89-9591-D1CF46B1AE81}" destId="{9DA701F5-9CD1-4184-A4FE-5EB78C4121FE}" srcOrd="0" destOrd="1" presId="urn:microsoft.com/office/officeart/2005/8/layout/vList2"/>
    <dgm:cxn modelId="{07CD9E98-D9E1-417A-85AE-BAABAD9CC507}" type="presOf" srcId="{359028E5-4342-4C0C-B785-FACF2729D712}" destId="{4515E6B2-BD56-495A-A9D6-BD53A70C8379}" srcOrd="0" destOrd="1" presId="urn:microsoft.com/office/officeart/2005/8/layout/vList2"/>
    <dgm:cxn modelId="{CAE997A5-4B22-45FC-965C-001EE4144926}" srcId="{A511A991-28A9-4451-A6F6-72D5F8A43E41}" destId="{2E683482-C3D8-4C5A-983C-D74E7543C4C0}" srcOrd="1" destOrd="0" parTransId="{39131D7C-1619-4A28-AA24-564AEB54D5E5}" sibTransId="{29CE0A83-CE65-437E-A582-98EE5439E66F}"/>
    <dgm:cxn modelId="{D34FDFA8-66B6-4326-A15D-1D27C55A5984}" srcId="{2E683482-C3D8-4C5A-983C-D74E7543C4C0}" destId="{359028E5-4342-4C0C-B785-FACF2729D712}" srcOrd="1" destOrd="0" parTransId="{55A0F251-C90B-4AF2-9B7F-4B34072E8BBF}" sibTransId="{860802C1-6A04-4237-9165-7122B4049C82}"/>
    <dgm:cxn modelId="{FC1DC9C9-E442-4EB1-9B9F-5DD30AF74E9E}" type="presOf" srcId="{B6CECA02-41E3-4703-AE84-0EF9266BACF5}" destId="{4515E6B2-BD56-495A-A9D6-BD53A70C8379}" srcOrd="0" destOrd="0" presId="urn:microsoft.com/office/officeart/2005/8/layout/vList2"/>
    <dgm:cxn modelId="{33C3D5D2-ACE0-4C16-9059-98807B84E6AA}" srcId="{A511A991-28A9-4451-A6F6-72D5F8A43E41}" destId="{E7B620F3-D8F4-4CAA-95A9-16F315880A95}" srcOrd="0" destOrd="0" parTransId="{52ACD273-3256-4B54-B588-0FB60C07F74D}" sibTransId="{0D80FF8F-D326-4611-B62C-215E562B0647}"/>
    <dgm:cxn modelId="{288683DC-489C-4B46-8C90-FE9FFB3D7DD4}" type="presOf" srcId="{2E683482-C3D8-4C5A-983C-D74E7543C4C0}" destId="{2317F72E-5558-4D6B-97B5-D9224492DDB3}" srcOrd="0" destOrd="0" presId="urn:microsoft.com/office/officeart/2005/8/layout/vList2"/>
    <dgm:cxn modelId="{8882A1E7-B2AD-4D10-B5FB-E5A65F0EF82C}" type="presOf" srcId="{A511A991-28A9-4451-A6F6-72D5F8A43E41}" destId="{8F3EE6A3-0650-4B17-A8A2-4B45CC09891D}" srcOrd="0" destOrd="0" presId="urn:microsoft.com/office/officeart/2005/8/layout/vList2"/>
    <dgm:cxn modelId="{FADBDEF4-83FF-4773-946B-33F834BC8487}" type="presOf" srcId="{E7B620F3-D8F4-4CAA-95A9-16F315880A95}" destId="{BAB2675E-9CF0-4B42-8B6A-9007FEA1AC71}" srcOrd="0" destOrd="0" presId="urn:microsoft.com/office/officeart/2005/8/layout/vList2"/>
    <dgm:cxn modelId="{4B062CFB-4601-42E9-A1A6-A15F2BB29D84}" srcId="{2E683482-C3D8-4C5A-983C-D74E7543C4C0}" destId="{B6CECA02-41E3-4703-AE84-0EF9266BACF5}" srcOrd="0" destOrd="0" parTransId="{9D4DD42B-8C93-4DF0-800E-B0D5EC897BD4}" sibTransId="{1B403D72-CE61-478E-8AEF-D417DB3E02BF}"/>
    <dgm:cxn modelId="{C91382B7-BA78-40C3-A3AD-6CE7E2B8D0EA}" type="presParOf" srcId="{8F3EE6A3-0650-4B17-A8A2-4B45CC09891D}" destId="{BAB2675E-9CF0-4B42-8B6A-9007FEA1AC71}" srcOrd="0" destOrd="0" presId="urn:microsoft.com/office/officeart/2005/8/layout/vList2"/>
    <dgm:cxn modelId="{F08D5BE4-FF23-4C70-8FC1-92E32D2407AB}" type="presParOf" srcId="{8F3EE6A3-0650-4B17-A8A2-4B45CC09891D}" destId="{9DA701F5-9CD1-4184-A4FE-5EB78C4121FE}" srcOrd="1" destOrd="0" presId="urn:microsoft.com/office/officeart/2005/8/layout/vList2"/>
    <dgm:cxn modelId="{688EF5B6-77C8-4FA0-BFA9-9FE9A451E08B}" type="presParOf" srcId="{8F3EE6A3-0650-4B17-A8A2-4B45CC09891D}" destId="{2317F72E-5558-4D6B-97B5-D9224492DDB3}" srcOrd="2" destOrd="0" presId="urn:microsoft.com/office/officeart/2005/8/layout/vList2"/>
    <dgm:cxn modelId="{D6084D12-9126-4A9F-AC1B-8B80D04BFAA6}" type="presParOf" srcId="{8F3EE6A3-0650-4B17-A8A2-4B45CC09891D}" destId="{4515E6B2-BD56-495A-A9D6-BD53A70C837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10586-8047-4C16-9C91-B8C8A8B0E15D}">
      <dsp:nvSpPr>
        <dsp:cNvPr id="0" name=""/>
        <dsp:cNvSpPr/>
      </dsp:nvSpPr>
      <dsp:spPr>
        <a:xfrm>
          <a:off x="338401" y="401724"/>
          <a:ext cx="546591" cy="54659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06F021-955E-4F7D-AF3F-A3F1C7FD89DD}">
      <dsp:nvSpPr>
        <dsp:cNvPr id="0" name=""/>
        <dsp:cNvSpPr/>
      </dsp:nvSpPr>
      <dsp:spPr>
        <a:xfrm>
          <a:off x="4372" y="1149370"/>
          <a:ext cx="1214648" cy="59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Offer a telephone and email advice to the sector</a:t>
          </a:r>
        </a:p>
      </dsp:txBody>
      <dsp:txXfrm>
        <a:off x="4372" y="1149370"/>
        <a:ext cx="1214648" cy="592141"/>
      </dsp:txXfrm>
    </dsp:sp>
    <dsp:sp modelId="{50586F9B-A2F9-4C01-A0E7-378C52F19541}">
      <dsp:nvSpPr>
        <dsp:cNvPr id="0" name=""/>
        <dsp:cNvSpPr/>
      </dsp:nvSpPr>
      <dsp:spPr>
        <a:xfrm>
          <a:off x="1765613" y="401724"/>
          <a:ext cx="546591" cy="54659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9013E2-862E-4B6B-865F-0643276BE929}">
      <dsp:nvSpPr>
        <dsp:cNvPr id="0" name=""/>
        <dsp:cNvSpPr/>
      </dsp:nvSpPr>
      <dsp:spPr>
        <a:xfrm>
          <a:off x="1431584" y="1149370"/>
          <a:ext cx="1214648" cy="59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Provide 1-2-1 development support for members.</a:t>
          </a:r>
        </a:p>
      </dsp:txBody>
      <dsp:txXfrm>
        <a:off x="1431584" y="1149370"/>
        <a:ext cx="1214648" cy="592141"/>
      </dsp:txXfrm>
    </dsp:sp>
    <dsp:sp modelId="{FEC26A0E-E4C1-4CAF-97C5-90578F80E0D2}">
      <dsp:nvSpPr>
        <dsp:cNvPr id="0" name=""/>
        <dsp:cNvSpPr/>
      </dsp:nvSpPr>
      <dsp:spPr>
        <a:xfrm>
          <a:off x="3192825" y="401724"/>
          <a:ext cx="546591" cy="54659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D778F1-384D-4418-8FF5-CAE6D119D237}">
      <dsp:nvSpPr>
        <dsp:cNvPr id="0" name=""/>
        <dsp:cNvSpPr/>
      </dsp:nvSpPr>
      <dsp:spPr>
        <a:xfrm>
          <a:off x="2858796" y="1149370"/>
          <a:ext cx="1214648" cy="59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Represent the sector at the national and regional level</a:t>
          </a:r>
        </a:p>
      </dsp:txBody>
      <dsp:txXfrm>
        <a:off x="2858796" y="1149370"/>
        <a:ext cx="1214648" cy="592141"/>
      </dsp:txXfrm>
    </dsp:sp>
    <dsp:sp modelId="{4597EA7E-CF58-4B84-BD58-29C78B36942C}">
      <dsp:nvSpPr>
        <dsp:cNvPr id="0" name=""/>
        <dsp:cNvSpPr/>
      </dsp:nvSpPr>
      <dsp:spPr>
        <a:xfrm>
          <a:off x="4620037" y="401724"/>
          <a:ext cx="546591" cy="54659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B4CD3-15FE-4A81-B611-634417B57D20}">
      <dsp:nvSpPr>
        <dsp:cNvPr id="0" name=""/>
        <dsp:cNvSpPr/>
      </dsp:nvSpPr>
      <dsp:spPr>
        <a:xfrm>
          <a:off x="4286008" y="1149370"/>
          <a:ext cx="1214648" cy="59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Create and collate research</a:t>
          </a:r>
        </a:p>
      </dsp:txBody>
      <dsp:txXfrm>
        <a:off x="4286008" y="1149370"/>
        <a:ext cx="1214648" cy="592141"/>
      </dsp:txXfrm>
    </dsp:sp>
    <dsp:sp modelId="{4FB9D6ED-16B2-44BC-9E17-79200B7A170F}">
      <dsp:nvSpPr>
        <dsp:cNvPr id="0" name=""/>
        <dsp:cNvSpPr/>
      </dsp:nvSpPr>
      <dsp:spPr>
        <a:xfrm>
          <a:off x="6047248" y="401724"/>
          <a:ext cx="546591" cy="54659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2B4BD-58F0-4A3F-A699-90253F6796D2}">
      <dsp:nvSpPr>
        <dsp:cNvPr id="0" name=""/>
        <dsp:cNvSpPr/>
      </dsp:nvSpPr>
      <dsp:spPr>
        <a:xfrm>
          <a:off x="5713220" y="1149370"/>
          <a:ext cx="1214648" cy="59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Operate as a designated body issuing section 19 permits</a:t>
          </a:r>
        </a:p>
      </dsp:txBody>
      <dsp:txXfrm>
        <a:off x="5713220" y="1149370"/>
        <a:ext cx="1214648" cy="592141"/>
      </dsp:txXfrm>
    </dsp:sp>
    <dsp:sp modelId="{504D7AB1-3AFF-4233-B3E1-CE1A1E67CAF0}">
      <dsp:nvSpPr>
        <dsp:cNvPr id="0" name=""/>
        <dsp:cNvSpPr/>
      </dsp:nvSpPr>
      <dsp:spPr>
        <a:xfrm>
          <a:off x="7474460" y="401724"/>
          <a:ext cx="546591" cy="54659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A30E29-12BB-4C03-8227-F0FDB9A37208}">
      <dsp:nvSpPr>
        <dsp:cNvPr id="0" name=""/>
        <dsp:cNvSpPr/>
      </dsp:nvSpPr>
      <dsp:spPr>
        <a:xfrm>
          <a:off x="7140432" y="1149370"/>
          <a:ext cx="1214648" cy="592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Provide resources and templates for members</a:t>
          </a:r>
        </a:p>
      </dsp:txBody>
      <dsp:txXfrm>
        <a:off x="7140432" y="1149370"/>
        <a:ext cx="1214648" cy="592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D1D4A-AF5A-419C-8AF8-9651F465F84D}">
      <dsp:nvSpPr>
        <dsp:cNvPr id="0" name=""/>
        <dsp:cNvSpPr/>
      </dsp:nvSpPr>
      <dsp:spPr>
        <a:xfrm rot="10800000">
          <a:off x="1772901" y="0"/>
          <a:ext cx="4593804" cy="128593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060"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ptos" panose="020B0004020202020204" pitchFamily="34" charset="0"/>
            </a:rPr>
            <a:t>Community/Volunteer Car Schemes</a:t>
          </a:r>
        </a:p>
        <a:p>
          <a:pPr marL="0" lvl="0" indent="0" algn="ctr" defTabSz="711200">
            <a:lnSpc>
              <a:spcPct val="90000"/>
            </a:lnSpc>
            <a:spcBef>
              <a:spcPct val="0"/>
            </a:spcBef>
            <a:spcAft>
              <a:spcPct val="35000"/>
            </a:spcAft>
            <a:buNone/>
          </a:pPr>
          <a:r>
            <a:rPr lang="en-GB" sz="1600" kern="1200" dirty="0">
              <a:solidFill>
                <a:schemeClr val="bg1"/>
              </a:solidFill>
              <a:latin typeface="Aptos" panose="020B0004020202020204" pitchFamily="34" charset="0"/>
            </a:rPr>
            <a:t>Volunteers driving their own cars, paid a mileage allowance</a:t>
          </a:r>
        </a:p>
        <a:p>
          <a:pPr marL="0" lvl="0" indent="0" algn="ctr" defTabSz="711200">
            <a:lnSpc>
              <a:spcPct val="90000"/>
            </a:lnSpc>
            <a:spcBef>
              <a:spcPct val="0"/>
            </a:spcBef>
            <a:spcAft>
              <a:spcPct val="35000"/>
            </a:spcAft>
            <a:buNone/>
          </a:pPr>
          <a:r>
            <a:rPr lang="en-GB" sz="1600" kern="1200" dirty="0">
              <a:solidFill>
                <a:schemeClr val="bg1"/>
              </a:solidFill>
              <a:latin typeface="Aptos" panose="020B0004020202020204" pitchFamily="34" charset="0"/>
            </a:rPr>
            <a:t>Car Clubs – Shared Transport</a:t>
          </a:r>
          <a:endParaRPr lang="en-GB" sz="1600" kern="1200" dirty="0">
            <a:solidFill>
              <a:schemeClr val="bg1"/>
            </a:solidFill>
          </a:endParaRPr>
        </a:p>
      </dsp:txBody>
      <dsp:txXfrm rot="10800000">
        <a:off x="2094384" y="0"/>
        <a:ext cx="4272321" cy="1285932"/>
      </dsp:txXfrm>
    </dsp:sp>
    <dsp:sp modelId="{13B3B4A4-C51D-4B15-A7B0-9EFBD6699338}">
      <dsp:nvSpPr>
        <dsp:cNvPr id="0" name=""/>
        <dsp:cNvSpPr/>
      </dsp:nvSpPr>
      <dsp:spPr>
        <a:xfrm>
          <a:off x="556105" y="0"/>
          <a:ext cx="1285932" cy="1285932"/>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691527C7-08CF-4249-A28A-DDD0EDA34432}">
      <dsp:nvSpPr>
        <dsp:cNvPr id="0" name=""/>
        <dsp:cNvSpPr/>
      </dsp:nvSpPr>
      <dsp:spPr>
        <a:xfrm rot="10800000">
          <a:off x="1741908" y="1653471"/>
          <a:ext cx="4646215" cy="128593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060"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ptos" panose="020B0004020202020204" pitchFamily="34" charset="0"/>
            </a:rPr>
            <a:t>Small Vehicle/MPV up to 8 Passenger seats</a:t>
          </a:r>
        </a:p>
        <a:p>
          <a:pPr marL="0" lvl="0" indent="0" algn="ctr" defTabSz="711200">
            <a:lnSpc>
              <a:spcPct val="90000"/>
            </a:lnSpc>
            <a:spcBef>
              <a:spcPct val="0"/>
            </a:spcBef>
            <a:spcAft>
              <a:spcPct val="35000"/>
            </a:spcAft>
            <a:buNone/>
          </a:pPr>
          <a:r>
            <a:rPr lang="en-GB" sz="1600" kern="1200" dirty="0">
              <a:solidFill>
                <a:schemeClr val="bg1"/>
              </a:solidFill>
              <a:latin typeface="Aptos" panose="020B0004020202020204" pitchFamily="34" charset="0"/>
            </a:rPr>
            <a:t>Can operate under a section 19 permit</a:t>
          </a:r>
        </a:p>
        <a:p>
          <a:pPr marL="0" lvl="0" indent="0" algn="ctr" defTabSz="711200">
            <a:lnSpc>
              <a:spcPct val="90000"/>
            </a:lnSpc>
            <a:spcBef>
              <a:spcPct val="0"/>
            </a:spcBef>
            <a:spcAft>
              <a:spcPct val="35000"/>
            </a:spcAft>
            <a:buNone/>
          </a:pPr>
          <a:r>
            <a:rPr lang="en-GB" sz="1600" kern="1200" dirty="0">
              <a:solidFill>
                <a:schemeClr val="bg1"/>
              </a:solidFill>
              <a:latin typeface="Aptos" panose="020B0004020202020204" pitchFamily="34" charset="0"/>
            </a:rPr>
            <a:t>Can be driven on a category B licence</a:t>
          </a:r>
          <a:endParaRPr lang="en-GB" sz="1600" kern="1200" dirty="0">
            <a:solidFill>
              <a:schemeClr val="bg1"/>
            </a:solidFill>
          </a:endParaRPr>
        </a:p>
      </dsp:txBody>
      <dsp:txXfrm rot="10800000">
        <a:off x="2063391" y="1653471"/>
        <a:ext cx="4324732" cy="1285932"/>
      </dsp:txXfrm>
    </dsp:sp>
    <dsp:sp modelId="{F2A7D2EE-E61F-4397-86EB-63B31F1B7093}">
      <dsp:nvSpPr>
        <dsp:cNvPr id="0" name=""/>
        <dsp:cNvSpPr/>
      </dsp:nvSpPr>
      <dsp:spPr>
        <a:xfrm>
          <a:off x="543002" y="1678572"/>
          <a:ext cx="1285932" cy="128593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C76D5398-0170-4168-8564-EA270F30B4D2}">
      <dsp:nvSpPr>
        <dsp:cNvPr id="0" name=""/>
        <dsp:cNvSpPr/>
      </dsp:nvSpPr>
      <dsp:spPr>
        <a:xfrm rot="10800000">
          <a:off x="1675254" y="3347053"/>
          <a:ext cx="4747411" cy="167672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060"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ptos" panose="020B0004020202020204" pitchFamily="34" charset="0"/>
            </a:rPr>
            <a:t>Minibus – 9-16 passenger seats</a:t>
          </a:r>
        </a:p>
        <a:p>
          <a:pPr marL="0" lvl="0" indent="0" algn="ctr" defTabSz="711200">
            <a:lnSpc>
              <a:spcPct val="90000"/>
            </a:lnSpc>
            <a:spcBef>
              <a:spcPct val="0"/>
            </a:spcBef>
            <a:spcAft>
              <a:spcPct val="35000"/>
            </a:spcAft>
            <a:buNone/>
          </a:pPr>
          <a:r>
            <a:rPr lang="en-GB" sz="1400" kern="1200" dirty="0">
              <a:solidFill>
                <a:schemeClr val="bg1"/>
              </a:solidFill>
              <a:latin typeface="Aptos" panose="020B0004020202020204" pitchFamily="34" charset="0"/>
            </a:rPr>
            <a:t>Can operate under a section 19 permit or Section 22 permit</a:t>
          </a:r>
        </a:p>
        <a:p>
          <a:pPr marL="0" lvl="0" indent="0" algn="ctr" defTabSz="711200">
            <a:lnSpc>
              <a:spcPct val="90000"/>
            </a:lnSpc>
            <a:spcBef>
              <a:spcPct val="0"/>
            </a:spcBef>
            <a:spcAft>
              <a:spcPct val="35000"/>
            </a:spcAft>
            <a:buNone/>
          </a:pPr>
          <a:r>
            <a:rPr lang="en-GB" sz="1400" kern="1200" dirty="0">
              <a:solidFill>
                <a:schemeClr val="bg1"/>
              </a:solidFill>
              <a:latin typeface="Aptos" panose="020B0004020202020204" pitchFamily="34" charset="0"/>
            </a:rPr>
            <a:t>Driver must have a category D1 licence, can be a volunteer or paid</a:t>
          </a:r>
        </a:p>
        <a:p>
          <a:pPr marL="0" lvl="0" indent="0" algn="ctr" defTabSz="711200">
            <a:lnSpc>
              <a:spcPct val="90000"/>
            </a:lnSpc>
            <a:spcBef>
              <a:spcPct val="0"/>
            </a:spcBef>
            <a:spcAft>
              <a:spcPct val="35000"/>
            </a:spcAft>
            <a:buNone/>
          </a:pPr>
          <a:r>
            <a:rPr lang="en-GB" sz="1400" kern="1200" dirty="0">
              <a:solidFill>
                <a:schemeClr val="bg1"/>
              </a:solidFill>
              <a:latin typeface="Aptos" panose="020B0004020202020204" pitchFamily="34" charset="0"/>
            </a:rPr>
            <a:t>Volunteers can drive with a category B licence with restrictions</a:t>
          </a:r>
        </a:p>
      </dsp:txBody>
      <dsp:txXfrm rot="10800000">
        <a:off x="2094436" y="3347053"/>
        <a:ext cx="4328229" cy="1676727"/>
      </dsp:txXfrm>
    </dsp:sp>
    <dsp:sp modelId="{3034B397-5C20-4DC7-AB51-7086806F061B}">
      <dsp:nvSpPr>
        <dsp:cNvPr id="0" name=""/>
        <dsp:cNvSpPr/>
      </dsp:nvSpPr>
      <dsp:spPr>
        <a:xfrm>
          <a:off x="517703" y="3536741"/>
          <a:ext cx="1285932" cy="1285932"/>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 modelId="{813104CB-921A-481B-8597-6E391B790AA3}">
      <dsp:nvSpPr>
        <dsp:cNvPr id="0" name=""/>
        <dsp:cNvSpPr/>
      </dsp:nvSpPr>
      <dsp:spPr>
        <a:xfrm rot="10800000">
          <a:off x="1759931" y="5408165"/>
          <a:ext cx="4611097" cy="128593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7060"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Aptos" panose="020B0004020202020204" pitchFamily="34" charset="0"/>
            </a:rPr>
            <a:t>Group Hire</a:t>
          </a:r>
        </a:p>
        <a:p>
          <a:pPr marL="0" lvl="0" indent="0" algn="ctr" defTabSz="711200">
            <a:lnSpc>
              <a:spcPct val="90000"/>
            </a:lnSpc>
            <a:spcBef>
              <a:spcPct val="0"/>
            </a:spcBef>
            <a:spcAft>
              <a:spcPct val="35000"/>
            </a:spcAft>
            <a:buNone/>
          </a:pPr>
          <a:r>
            <a:rPr lang="en-GB" sz="1600" b="0" kern="1200" dirty="0">
              <a:solidFill>
                <a:schemeClr val="bg1"/>
              </a:solidFill>
              <a:latin typeface="Aptos" panose="020B0004020202020204" pitchFamily="34" charset="0"/>
            </a:rPr>
            <a:t>Local Community groups can hire the vehicle either with or without a driver </a:t>
          </a:r>
        </a:p>
      </dsp:txBody>
      <dsp:txXfrm rot="10800000">
        <a:off x="2081414" y="5408165"/>
        <a:ext cx="4289614" cy="1285932"/>
      </dsp:txXfrm>
    </dsp:sp>
    <dsp:sp modelId="{61BD4A0A-7C4E-4089-AC0B-61DAB3EB7831}">
      <dsp:nvSpPr>
        <dsp:cNvPr id="0" name=""/>
        <dsp:cNvSpPr/>
      </dsp:nvSpPr>
      <dsp:spPr>
        <a:xfrm>
          <a:off x="551782" y="5355946"/>
          <a:ext cx="1285932" cy="1285932"/>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2675E-9CF0-4B42-8B6A-9007FEA1AC71}">
      <dsp:nvSpPr>
        <dsp:cNvPr id="0" name=""/>
        <dsp:cNvSpPr/>
      </dsp:nvSpPr>
      <dsp:spPr>
        <a:xfrm>
          <a:off x="0" y="4064"/>
          <a:ext cx="7736840" cy="87837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England CT Conference</a:t>
          </a:r>
        </a:p>
      </dsp:txBody>
      <dsp:txXfrm>
        <a:off x="42879" y="46943"/>
        <a:ext cx="7651082" cy="792619"/>
      </dsp:txXfrm>
    </dsp:sp>
    <dsp:sp modelId="{9DA701F5-9CD1-4184-A4FE-5EB78C4121FE}">
      <dsp:nvSpPr>
        <dsp:cNvPr id="0" name=""/>
        <dsp:cNvSpPr/>
      </dsp:nvSpPr>
      <dsp:spPr>
        <a:xfrm>
          <a:off x="0" y="882442"/>
          <a:ext cx="7736840" cy="979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4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Tuesday 16</a:t>
          </a:r>
          <a:r>
            <a:rPr lang="en-GB" sz="2000" kern="1200" baseline="30000" dirty="0"/>
            <a:t>th</a:t>
          </a:r>
          <a:r>
            <a:rPr lang="en-GB" sz="2000" kern="1200" dirty="0"/>
            <a:t> September</a:t>
          </a:r>
        </a:p>
        <a:p>
          <a:pPr marL="228600" lvl="1" indent="-228600" algn="l" defTabSz="889000">
            <a:lnSpc>
              <a:spcPct val="90000"/>
            </a:lnSpc>
            <a:spcBef>
              <a:spcPct val="0"/>
            </a:spcBef>
            <a:spcAft>
              <a:spcPct val="20000"/>
            </a:spcAft>
            <a:buChar char="•"/>
          </a:pPr>
          <a:r>
            <a:rPr lang="en-GB" sz="2000" kern="1200" dirty="0"/>
            <a:t>London (bookings open soon)</a:t>
          </a:r>
        </a:p>
        <a:p>
          <a:pPr marL="171450" lvl="1" indent="-171450" algn="l" defTabSz="711200">
            <a:lnSpc>
              <a:spcPct val="90000"/>
            </a:lnSpc>
            <a:spcBef>
              <a:spcPct val="0"/>
            </a:spcBef>
            <a:spcAft>
              <a:spcPct val="20000"/>
            </a:spcAft>
            <a:buChar char="•"/>
          </a:pPr>
          <a:endParaRPr lang="en-GB" sz="1600" kern="1200" dirty="0"/>
        </a:p>
      </dsp:txBody>
      <dsp:txXfrm>
        <a:off x="0" y="882442"/>
        <a:ext cx="7736840" cy="979110"/>
      </dsp:txXfrm>
    </dsp:sp>
    <dsp:sp modelId="{2317F72E-5558-4D6B-97B5-D9224492DDB3}">
      <dsp:nvSpPr>
        <dsp:cNvPr id="0" name=""/>
        <dsp:cNvSpPr/>
      </dsp:nvSpPr>
      <dsp:spPr>
        <a:xfrm>
          <a:off x="0" y="1861552"/>
          <a:ext cx="7736840" cy="878377"/>
        </a:xfrm>
        <a:prstGeom prst="roundRect">
          <a:avLst/>
        </a:prstGeom>
        <a:solidFill>
          <a:schemeClr val="accent3">
            <a:hueOff val="4342173"/>
            <a:satOff val="-22351"/>
            <a:lumOff val="54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Community Building Session - Live Advice &amp; Resources Explained</a:t>
          </a:r>
          <a:endParaRPr lang="en-GB" sz="2200" kern="1200" dirty="0"/>
        </a:p>
      </dsp:txBody>
      <dsp:txXfrm>
        <a:off x="42879" y="1904431"/>
        <a:ext cx="7651082" cy="792619"/>
      </dsp:txXfrm>
    </dsp:sp>
    <dsp:sp modelId="{4515E6B2-BD56-495A-A9D6-BD53A70C8379}">
      <dsp:nvSpPr>
        <dsp:cNvPr id="0" name=""/>
        <dsp:cNvSpPr/>
      </dsp:nvSpPr>
      <dsp:spPr>
        <a:xfrm>
          <a:off x="0" y="2739930"/>
          <a:ext cx="7736840"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4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t>Members only Event</a:t>
          </a:r>
        </a:p>
        <a:p>
          <a:pPr marL="228600" lvl="1" indent="-228600" algn="l" defTabSz="889000">
            <a:lnSpc>
              <a:spcPct val="90000"/>
            </a:lnSpc>
            <a:spcBef>
              <a:spcPct val="0"/>
            </a:spcBef>
            <a:spcAft>
              <a:spcPct val="20000"/>
            </a:spcAft>
            <a:buChar char="•"/>
          </a:pPr>
          <a:r>
            <a:rPr lang="en-GB" sz="2000" kern="1200" dirty="0"/>
            <a:t>Wednesday 19</a:t>
          </a:r>
          <a:r>
            <a:rPr lang="en-GB" sz="2000" kern="1200" baseline="30000" dirty="0"/>
            <a:t>th</a:t>
          </a:r>
          <a:r>
            <a:rPr lang="en-GB" sz="2000" kern="1200" dirty="0"/>
            <a:t> March – 11am-12pm - Online</a:t>
          </a:r>
        </a:p>
      </dsp:txBody>
      <dsp:txXfrm>
        <a:off x="0" y="2739930"/>
        <a:ext cx="7736840" cy="6831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14420F-AB71-4AE2-9A70-ED0075797202}"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F107E-5339-4B1E-9367-6E3F685735DC}" type="slidenum">
              <a:rPr lang="en-GB" smtClean="0"/>
              <a:t>‹#›</a:t>
            </a:fld>
            <a:endParaRPr lang="en-GB"/>
          </a:p>
        </p:txBody>
      </p:sp>
    </p:spTree>
    <p:extLst>
      <p:ext uri="{BB962C8B-B14F-4D97-AF65-F5344CB8AC3E}">
        <p14:creationId xmlns:p14="http://schemas.microsoft.com/office/powerpoint/2010/main" val="337688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tauk.org/mapping-engla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tackling loneliness data added to this and showed that in rural areas more men volunteer than urban areas 52% compared to 16% in urban</a:t>
            </a:r>
          </a:p>
          <a:p>
            <a:r>
              <a:rPr lang="en-GB"/>
              <a:t>That in rural areas people volunteer less frequently but for more hours each time they volunteer</a:t>
            </a:r>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a:p>
        </p:txBody>
      </p:sp>
    </p:spTree>
    <p:extLst>
      <p:ext uri="{BB962C8B-B14F-4D97-AF65-F5344CB8AC3E}">
        <p14:creationId xmlns:p14="http://schemas.microsoft.com/office/powerpoint/2010/main" val="386883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a:solidFill>
                  <a:srgbClr val="333333"/>
                </a:solidFill>
                <a:latin typeface="Arial" panose="020B0604020202020204" pitchFamily="34" charset="0"/>
              </a:rPr>
              <a:t>Where they operate</a:t>
            </a:r>
          </a:p>
          <a:p>
            <a:r>
              <a:rPr lang="en-GB" sz="1900">
                <a:solidFill>
                  <a:srgbClr val="333333"/>
                </a:solidFill>
                <a:latin typeface="Arial" panose="020B0604020202020204" pitchFamily="34" charset="0"/>
              </a:rPr>
              <a:t>Mainly Urban</a:t>
            </a:r>
            <a:r>
              <a:rPr lang="en-GB"/>
              <a:t> </a:t>
            </a:r>
            <a:r>
              <a:rPr lang="en-GB" sz="1900">
                <a:solidFill>
                  <a:srgbClr val="333333"/>
                </a:solidFill>
                <a:latin typeface="Arial" panose="020B0604020202020204" pitchFamily="34" charset="0"/>
              </a:rPr>
              <a:t>17%</a:t>
            </a:r>
            <a:r>
              <a:rPr lang="en-GB"/>
              <a:t> </a:t>
            </a:r>
            <a:r>
              <a:rPr lang="en-GB" sz="1900">
                <a:solidFill>
                  <a:srgbClr val="333333"/>
                </a:solidFill>
                <a:latin typeface="Arial" panose="020B0604020202020204" pitchFamily="34" charset="0"/>
              </a:rPr>
              <a:t>Urban with Rural areas</a:t>
            </a:r>
            <a:r>
              <a:rPr lang="en-GB"/>
              <a:t> </a:t>
            </a:r>
            <a:r>
              <a:rPr lang="en-GB" sz="1900">
                <a:solidFill>
                  <a:srgbClr val="333333"/>
                </a:solidFill>
                <a:latin typeface="Arial" panose="020B0604020202020204" pitchFamily="34" charset="0"/>
              </a:rPr>
              <a:t>48%</a:t>
            </a:r>
            <a:r>
              <a:rPr lang="en-GB"/>
              <a:t> </a:t>
            </a:r>
            <a:r>
              <a:rPr lang="en-GB" sz="1900">
                <a:solidFill>
                  <a:srgbClr val="333333"/>
                </a:solidFill>
                <a:latin typeface="Arial" panose="020B0604020202020204" pitchFamily="34" charset="0"/>
              </a:rPr>
              <a:t>Mainly Rural</a:t>
            </a:r>
            <a:r>
              <a:rPr lang="en-GB"/>
              <a:t> </a:t>
            </a:r>
            <a:r>
              <a:rPr lang="en-GB" sz="1900">
                <a:solidFill>
                  <a:srgbClr val="333333"/>
                </a:solidFill>
                <a:latin typeface="Arial" panose="020B0604020202020204" pitchFamily="34" charset="0"/>
              </a:rPr>
              <a:t>41%</a:t>
            </a:r>
            <a:r>
              <a:rPr lang="en-GB"/>
              <a:t> </a:t>
            </a:r>
            <a:r>
              <a:rPr lang="en-GB" sz="1900">
                <a:solidFill>
                  <a:srgbClr val="333333"/>
                </a:solidFill>
                <a:latin typeface="Arial" panose="020B0604020202020204" pitchFamily="34" charset="0"/>
              </a:rPr>
              <a:t>Island</a:t>
            </a:r>
            <a:r>
              <a:rPr lang="en-GB"/>
              <a:t> </a:t>
            </a:r>
            <a:r>
              <a:rPr lang="en-GB" sz="1900">
                <a:solidFill>
                  <a:srgbClr val="333333"/>
                </a:solidFill>
                <a:latin typeface="Arial" panose="020B0604020202020204" pitchFamily="34" charset="0"/>
              </a:rPr>
              <a:t>1%</a:t>
            </a:r>
            <a:r>
              <a:rPr lang="en-GB"/>
              <a:t> </a:t>
            </a:r>
            <a:r>
              <a:rPr lang="en-GB" sz="1900">
                <a:solidFill>
                  <a:srgbClr val="333333"/>
                </a:solidFill>
                <a:latin typeface="Arial" panose="020B0604020202020204" pitchFamily="34" charset="0"/>
              </a:rPr>
              <a:t>Costal</a:t>
            </a:r>
            <a:r>
              <a:rPr lang="en-GB"/>
              <a:t> </a:t>
            </a:r>
            <a:r>
              <a:rPr lang="en-GB" sz="1900">
                <a:solidFill>
                  <a:srgbClr val="333333"/>
                </a:solidFill>
                <a:latin typeface="Arial" panose="020B0604020202020204" pitchFamily="34" charset="0"/>
              </a:rPr>
              <a:t>6%</a:t>
            </a:r>
            <a:r>
              <a:rPr lang="en-GB"/>
              <a:t> </a:t>
            </a:r>
          </a:p>
        </p:txBody>
      </p:sp>
      <p:sp>
        <p:nvSpPr>
          <p:cNvPr id="4" name="Slide Number Placeholder 3"/>
          <p:cNvSpPr>
            <a:spLocks noGrp="1"/>
          </p:cNvSpPr>
          <p:nvPr>
            <p:ph type="sldNum" sz="quarter" idx="5"/>
          </p:nvPr>
        </p:nvSpPr>
        <p:spPr/>
        <p:txBody>
          <a:bodyPr/>
          <a:lstStyle/>
          <a:p>
            <a:fld id="{3CFA0038-7055-434C-B6C4-B8C69565C600}" type="slidenum">
              <a:rPr lang="en-US" smtClean="0"/>
              <a:t>8</a:t>
            </a:fld>
            <a:endParaRPr lang="en-US"/>
          </a:p>
        </p:txBody>
      </p:sp>
    </p:spTree>
    <p:extLst>
      <p:ext uri="{BB962C8B-B14F-4D97-AF65-F5344CB8AC3E}">
        <p14:creationId xmlns:p14="http://schemas.microsoft.com/office/powerpoint/2010/main" val="99344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FA0038-7055-434C-B6C4-B8C69565C600}" type="slidenum">
              <a:rPr lang="en-US" smtClean="0"/>
              <a:t>9</a:t>
            </a:fld>
            <a:endParaRPr lang="en-US"/>
          </a:p>
        </p:txBody>
      </p:sp>
    </p:spTree>
    <p:extLst>
      <p:ext uri="{BB962C8B-B14F-4D97-AF65-F5344CB8AC3E}">
        <p14:creationId xmlns:p14="http://schemas.microsoft.com/office/powerpoint/2010/main" val="1477927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CFA0038-7055-434C-B6C4-B8C69565C600}" type="slidenum">
              <a:rPr lang="en-US" smtClean="0"/>
              <a:t>10</a:t>
            </a:fld>
            <a:endParaRPr lang="en-US"/>
          </a:p>
        </p:txBody>
      </p:sp>
    </p:spTree>
    <p:extLst>
      <p:ext uri="{BB962C8B-B14F-4D97-AF65-F5344CB8AC3E}">
        <p14:creationId xmlns:p14="http://schemas.microsoft.com/office/powerpoint/2010/main" val="35914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dirty="0">
                <a:solidFill>
                  <a:srgbClr val="333333"/>
                </a:solidFill>
                <a:effectLst/>
                <a:latin typeface="+mn-lt"/>
              </a:rPr>
              <a:t>As a result of the key issues identified in the </a:t>
            </a:r>
            <a:r>
              <a:rPr lang="en-GB" sz="1050" b="0" i="0" u="none" strike="noStrike" dirty="0">
                <a:solidFill>
                  <a:srgbClr val="337AB7"/>
                </a:solidFill>
                <a:effectLst/>
                <a:latin typeface="+mn-lt"/>
                <a:hlinkClick r:id="rId3"/>
              </a:rPr>
              <a:t>Mapping England: State of the Sector Community Transport Report 2024</a:t>
            </a:r>
            <a:r>
              <a:rPr lang="en-GB" sz="1050" b="0" i="0" dirty="0">
                <a:solidFill>
                  <a:srgbClr val="333333"/>
                </a:solidFill>
                <a:effectLst/>
                <a:latin typeface="+mn-lt"/>
              </a:rPr>
              <a:t>, we are moving away from holding 11 individual regional forums to focusing on 5 deep dive research areas. These areas will bring together multiple regions, enabling us to address the most pressing challenges highlighted in the report.  </a:t>
            </a:r>
            <a:endParaRPr lang="en-GB" sz="1050" dirty="0">
              <a:latin typeface="+mn-lt"/>
            </a:endParaRPr>
          </a:p>
          <a:p>
            <a:endParaRPr lang="en-GB" sz="1050" dirty="0"/>
          </a:p>
          <a:p>
            <a:pPr algn="l">
              <a:spcAft>
                <a:spcPts val="750"/>
              </a:spcAft>
            </a:pPr>
            <a:r>
              <a:rPr lang="en-GB" sz="1050" b="0" i="0" dirty="0">
                <a:solidFill>
                  <a:srgbClr val="333333"/>
                </a:solidFill>
                <a:effectLst/>
                <a:latin typeface="var(--cta-bold-font)"/>
              </a:rPr>
              <a:t>While the projects will focus on specific regions</a:t>
            </a:r>
            <a:r>
              <a:rPr lang="en-GB" sz="1050" b="0" i="0" dirty="0">
                <a:solidFill>
                  <a:srgbClr val="333333"/>
                </a:solidFill>
                <a:effectLst/>
                <a:latin typeface="Open Sans" panose="020B0606030504020204" pitchFamily="34" charset="0"/>
              </a:rPr>
              <a:t>, the intended outcomes of working collaboratively with partners on these critical issues will remain central. This approach will allow for a deeper exploration of the sector’s needs and challenges, and we will share the learning and insights from each research area across all of England, ensuring a wider, national impact.</a:t>
            </a:r>
          </a:p>
          <a:p>
            <a:pPr algn="l">
              <a:spcAft>
                <a:spcPts val="750"/>
              </a:spcAft>
            </a:pPr>
            <a:r>
              <a:rPr lang="en-GB" sz="1050" b="0" i="0" dirty="0">
                <a:solidFill>
                  <a:srgbClr val="333333"/>
                </a:solidFill>
                <a:effectLst/>
                <a:latin typeface="Open Sans" panose="020B0606030504020204" pitchFamily="34" charset="0"/>
              </a:rPr>
              <a:t> </a:t>
            </a:r>
          </a:p>
          <a:p>
            <a:pPr algn="l">
              <a:spcAft>
                <a:spcPts val="750"/>
              </a:spcAft>
            </a:pPr>
            <a:r>
              <a:rPr lang="en-GB" sz="1050" b="0" i="0" dirty="0">
                <a:solidFill>
                  <a:srgbClr val="333333"/>
                </a:solidFill>
                <a:effectLst/>
                <a:latin typeface="var(--cta-bold-font)"/>
              </a:rPr>
              <a:t>As we focus on the five deep dive areas in these projects, we will also continue to support individual Community Transport Organisations (CTOs) in their work with local authorities. </a:t>
            </a:r>
            <a:endParaRPr lang="en-GB" sz="1050" b="0" i="0" dirty="0">
              <a:solidFill>
                <a:srgbClr val="333333"/>
              </a:solidFill>
              <a:effectLst/>
              <a:latin typeface="Open Sans" panose="020B0606030504020204" pitchFamily="34" charset="0"/>
            </a:endParaRPr>
          </a:p>
          <a:p>
            <a:pPr algn="l">
              <a:spcAft>
                <a:spcPts val="750"/>
              </a:spcAft>
            </a:pPr>
            <a:r>
              <a:rPr lang="en-GB" sz="1050" b="0" i="0" dirty="0">
                <a:solidFill>
                  <a:srgbClr val="333333"/>
                </a:solidFill>
                <a:effectLst/>
                <a:latin typeface="Open Sans" panose="020B0606030504020204" pitchFamily="34" charset="0"/>
              </a:rPr>
              <a:t>Our goal is to ensure that the national priorities are embedded within each of these research areas, aligning the projects with broader sector goals. By doing so, we aim to create a cohesive approach that not only addresses the specific challenges of each deep dive area but also supports the integration of national priorities, such as improving volunteer recruitment, promoting social value, and enhancing the role of community transport in local planning. This will ensure that CTOs are well-positioned to engage with local authorities effectively and contribute to long-term, sustainable solutions for community transport across the country.</a:t>
            </a:r>
          </a:p>
          <a:p>
            <a:pPr algn="l">
              <a:spcAft>
                <a:spcPts val="750"/>
              </a:spcAft>
            </a:pPr>
            <a:endParaRPr lang="en-GB" sz="1050" b="0" i="0" dirty="0">
              <a:solidFill>
                <a:srgbClr val="333333"/>
              </a:solidFill>
              <a:effectLst/>
              <a:latin typeface="Open Sans" panose="020B0606030504020204" pitchFamily="34" charset="0"/>
            </a:endParaRPr>
          </a:p>
          <a:p>
            <a:pPr algn="l">
              <a:spcAft>
                <a:spcPts val="750"/>
              </a:spcAft>
            </a:pPr>
            <a:r>
              <a:rPr lang="en-GB" sz="1050" b="0" i="0" dirty="0">
                <a:solidFill>
                  <a:srgbClr val="333333"/>
                </a:solidFill>
                <a:effectLst/>
                <a:latin typeface="Open Sans" panose="020B0606030504020204" pitchFamily="34" charset="0"/>
              </a:rPr>
              <a:t>The 5 deep dive areas are:</a:t>
            </a:r>
          </a:p>
          <a:p>
            <a:pPr algn="l">
              <a:spcAft>
                <a:spcPts val="750"/>
              </a:spcAft>
            </a:pPr>
            <a:endParaRPr lang="en-GB" sz="1050" b="0" i="0" dirty="0">
              <a:solidFill>
                <a:srgbClr val="333333"/>
              </a:solidFill>
              <a:effectLst/>
              <a:latin typeface="Open Sans" panose="020B0606030504020204" pitchFamily="34" charset="0"/>
            </a:endParaRPr>
          </a:p>
          <a:p>
            <a:pPr algn="l">
              <a:spcAft>
                <a:spcPts val="750"/>
              </a:spcAft>
            </a:pPr>
            <a:r>
              <a:rPr lang="en-GB" sz="1050" b="0" i="0" dirty="0">
                <a:solidFill>
                  <a:srgbClr val="333333"/>
                </a:solidFill>
                <a:effectLst/>
                <a:latin typeface="Open Sans" panose="020B0606030504020204" pitchFamily="34" charset="0"/>
              </a:rPr>
              <a:t>We will cover each one in a little more detail now. </a:t>
            </a:r>
          </a:p>
          <a:p>
            <a:endParaRPr lang="en-GB" dirty="0"/>
          </a:p>
        </p:txBody>
      </p:sp>
      <p:sp>
        <p:nvSpPr>
          <p:cNvPr id="4" name="Slide Number Placeholder 3"/>
          <p:cNvSpPr>
            <a:spLocks noGrp="1"/>
          </p:cNvSpPr>
          <p:nvPr>
            <p:ph type="sldNum" sz="quarter" idx="5"/>
          </p:nvPr>
        </p:nvSpPr>
        <p:spPr/>
        <p:txBody>
          <a:bodyPr/>
          <a:lstStyle/>
          <a:p>
            <a:fld id="{E1BF107E-5339-4B1E-9367-6E3F685735DC}" type="slidenum">
              <a:rPr lang="en-GB" smtClean="0"/>
              <a:t>12</a:t>
            </a:fld>
            <a:endParaRPr lang="en-GB"/>
          </a:p>
        </p:txBody>
      </p:sp>
    </p:spTree>
    <p:extLst>
      <p:ext uri="{BB962C8B-B14F-4D97-AF65-F5344CB8AC3E}">
        <p14:creationId xmlns:p14="http://schemas.microsoft.com/office/powerpoint/2010/main" val="213733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BF107E-5339-4B1E-9367-6E3F685735DC}" type="slidenum">
              <a:rPr lang="en-GB" smtClean="0"/>
              <a:t>13</a:t>
            </a:fld>
            <a:endParaRPr lang="en-GB"/>
          </a:p>
        </p:txBody>
      </p:sp>
    </p:spTree>
    <p:extLst>
      <p:ext uri="{BB962C8B-B14F-4D97-AF65-F5344CB8AC3E}">
        <p14:creationId xmlns:p14="http://schemas.microsoft.com/office/powerpoint/2010/main" val="2408051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5406C-2757-0B78-0A26-87BE533EE2C2}"/>
              </a:ext>
            </a:extLst>
          </p:cNvPr>
          <p:cNvSpPr>
            <a:spLocks noGrp="1"/>
          </p:cNvSpPr>
          <p:nvPr>
            <p:ph type="ctrTitle"/>
          </p:nvPr>
        </p:nvSpPr>
        <p:spPr>
          <a:xfrm>
            <a:off x="838200" y="1684750"/>
            <a:ext cx="9144000" cy="2387600"/>
          </a:xfrm>
        </p:spPr>
        <p:txBody>
          <a:bodyPr anchor="b"/>
          <a:lstStyle>
            <a:lvl1pPr algn="l">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48916F99-F7EE-EC77-0A8F-317DFA8A5445}"/>
              </a:ext>
            </a:extLst>
          </p:cNvPr>
          <p:cNvSpPr>
            <a:spLocks noGrp="1"/>
          </p:cNvSpPr>
          <p:nvPr>
            <p:ph type="subTitle" idx="1"/>
          </p:nvPr>
        </p:nvSpPr>
        <p:spPr>
          <a:xfrm>
            <a:off x="838200" y="421581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20BB963A-594E-0A33-666D-BC65E864C41D}"/>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5" name="Footer Placeholder 4">
            <a:extLst>
              <a:ext uri="{FF2B5EF4-FFF2-40B4-BE49-F238E27FC236}">
                <a16:creationId xmlns:a16="http://schemas.microsoft.com/office/drawing/2014/main" id="{32F653BA-B31D-1A36-6299-4737B593A30E}"/>
              </a:ext>
            </a:extLst>
          </p:cNvPr>
          <p:cNvSpPr>
            <a:spLocks noGrp="1"/>
          </p:cNvSpPr>
          <p:nvPr>
            <p:ph type="ftr" sz="quarter" idx="11"/>
          </p:nvPr>
        </p:nvSpPr>
        <p:spPr/>
        <p:txBody>
          <a:bodyPr/>
          <a:lstStyle/>
          <a:p>
            <a:endParaRPr lang="en-GB"/>
          </a:p>
        </p:txBody>
      </p:sp>
      <p:pic>
        <p:nvPicPr>
          <p:cNvPr id="12" name="Picture 11" descr="A black and white logo&#10;&#10;Description automatically generated">
            <a:extLst>
              <a:ext uri="{FF2B5EF4-FFF2-40B4-BE49-F238E27FC236}">
                <a16:creationId xmlns:a16="http://schemas.microsoft.com/office/drawing/2014/main" id="{DF855C84-A377-D65F-EB53-66E30843C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09505" y="-56562"/>
            <a:ext cx="2265776" cy="2265776"/>
          </a:xfrm>
          <a:prstGeom prst="rect">
            <a:avLst/>
          </a:prstGeom>
        </p:spPr>
      </p:pic>
      <p:sp>
        <p:nvSpPr>
          <p:cNvPr id="13" name="Right Triangle 12">
            <a:extLst>
              <a:ext uri="{FF2B5EF4-FFF2-40B4-BE49-F238E27FC236}">
                <a16:creationId xmlns:a16="http://schemas.microsoft.com/office/drawing/2014/main" id="{D038DD67-833D-4700-901D-C511C04C47A6}"/>
              </a:ext>
            </a:extLst>
          </p:cNvPr>
          <p:cNvSpPr/>
          <p:nvPr userDrawn="1"/>
        </p:nvSpPr>
        <p:spPr>
          <a:xfrm flipH="1">
            <a:off x="9448800" y="4885148"/>
            <a:ext cx="2743200" cy="1972852"/>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6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8BEB-CAF0-081A-F40D-AD1DF29E016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7EACA0-D5D5-1D0F-956B-5B8A9A207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783B2D-9CAF-CFFD-3EDE-0C0865DD5364}"/>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5" name="Footer Placeholder 4">
            <a:extLst>
              <a:ext uri="{FF2B5EF4-FFF2-40B4-BE49-F238E27FC236}">
                <a16:creationId xmlns:a16="http://schemas.microsoft.com/office/drawing/2014/main" id="{F98E29BC-ADB3-74BF-90FD-8C67169F3A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1BF112-19D8-0401-0840-3E7B7DE7CBE0}"/>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232090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B4223-1B9D-4A03-4637-770CFA0723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8E4F1C-C570-1E67-25EB-E11FB1036C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4B4D28-9967-F8A8-B518-CE2999566645}"/>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5" name="Footer Placeholder 4">
            <a:extLst>
              <a:ext uri="{FF2B5EF4-FFF2-40B4-BE49-F238E27FC236}">
                <a16:creationId xmlns:a16="http://schemas.microsoft.com/office/drawing/2014/main" id="{7F88D9AC-9ADB-6F50-AF90-3D3295748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7C8493-BBD6-89FC-17AC-205927C6A4B0}"/>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180133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4AE0-6E9A-2397-9FCE-6037894ACA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C07B6C-8F1A-54C6-2B70-605CA42FE9FF}"/>
              </a:ext>
            </a:extLst>
          </p:cNvPr>
          <p:cNvSpPr>
            <a:spLocks noGrp="1"/>
          </p:cNvSpPr>
          <p:nvPr>
            <p:ph idx="1"/>
          </p:nvPr>
        </p:nvSpPr>
        <p:spPr/>
        <p:txBody>
          <a:bodyPr/>
          <a:lstStyle>
            <a:lvl2pPr marL="685800" indent="-228600">
              <a:buFont typeface="Open Sans Light" panose="020B0306030504020204" pitchFamily="34" charset="0"/>
              <a:buChar char="−"/>
              <a:defRPr/>
            </a:lvl2pPr>
            <a:lvl4pPr marL="1600200" indent="-228600">
              <a:buFont typeface="Open Sans Light" panose="020B0306030504020204" pitchFamily="34" charset="0"/>
              <a:buChar char="−"/>
              <a:defRPr/>
            </a:lvl4pPr>
            <a:lvl5pPr marL="2057400" indent="-228600">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086F46C-92F2-87C9-1612-7FF7DEA1B3B5}"/>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5" name="Footer Placeholder 4">
            <a:extLst>
              <a:ext uri="{FF2B5EF4-FFF2-40B4-BE49-F238E27FC236}">
                <a16:creationId xmlns:a16="http://schemas.microsoft.com/office/drawing/2014/main" id="{5DDBE81E-8B43-C12E-153F-E3A9BE7DA42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4965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A4FE-1FF0-919B-435C-7F674E9318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85B81-DCD0-15F9-3A41-EB8C10754F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5688FD-8D27-D6EF-9457-BC91E00DA463}"/>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5" name="Footer Placeholder 4">
            <a:extLst>
              <a:ext uri="{FF2B5EF4-FFF2-40B4-BE49-F238E27FC236}">
                <a16:creationId xmlns:a16="http://schemas.microsoft.com/office/drawing/2014/main" id="{66B68BCC-53B5-EAE4-18AE-B8AE82D4E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5A6AF-7CB4-EEFD-A78D-AC22C0EA10BA}"/>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348498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6129C-9879-3C6B-D1B6-9F86DEBE27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B20FBF-5C5B-CD73-AFA6-E50B24EEF3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558D7-FFE7-E4AD-7C62-C17CDB766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4FDAFC-E314-2668-EA6F-7DC6585BFA18}"/>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6" name="Footer Placeholder 5">
            <a:extLst>
              <a:ext uri="{FF2B5EF4-FFF2-40B4-BE49-F238E27FC236}">
                <a16:creationId xmlns:a16="http://schemas.microsoft.com/office/drawing/2014/main" id="{1921EF10-9374-B23E-8F14-5D43E1B347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64D3B6-A8DE-026C-D10A-EE59424344B2}"/>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151324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B730-5621-537D-2B7F-F0DA441FB1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37306F-207E-298B-2280-E575946F6C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4E6A4-F880-6D9D-3178-D87B52593B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89C7E6-2F4B-EBB5-5A22-E528BEEBE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740229-60BB-305B-8949-08472277B5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C2B60C-6141-4694-D93E-462B07EC7A79}"/>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8" name="Footer Placeholder 7">
            <a:extLst>
              <a:ext uri="{FF2B5EF4-FFF2-40B4-BE49-F238E27FC236}">
                <a16:creationId xmlns:a16="http://schemas.microsoft.com/office/drawing/2014/main" id="{032BFF21-B541-28E0-FAE0-CC079ACBE4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FFEF39-6A0F-859C-582B-3E8649D48FD0}"/>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53524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63E33-AF74-D311-117F-7E4DDD28D4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3104EE-C906-B72C-F769-DF8642982813}"/>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4" name="Footer Placeholder 3">
            <a:extLst>
              <a:ext uri="{FF2B5EF4-FFF2-40B4-BE49-F238E27FC236}">
                <a16:creationId xmlns:a16="http://schemas.microsoft.com/office/drawing/2014/main" id="{5EA29E5D-1AD0-7EBA-2046-12FE6D70A2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C5E1AA-10C7-C7F1-9238-0294837EDB89}"/>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206901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ABD9-9719-282E-3055-4E4A0411462F}"/>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3" name="Footer Placeholder 2">
            <a:extLst>
              <a:ext uri="{FF2B5EF4-FFF2-40B4-BE49-F238E27FC236}">
                <a16:creationId xmlns:a16="http://schemas.microsoft.com/office/drawing/2014/main" id="{638DCC51-116A-A149-2AA0-2D2B533026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365001-F38D-6CA7-DFFE-C4512BBA63EC}"/>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394022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E8AB-D102-8504-452E-2B3CF2481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EFF6A2-DC15-1DB9-A386-4AF97A23C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0390C2-1AED-9963-AEB6-86F233ADC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ED1682-6333-715E-6B44-118C9B5E6303}"/>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6" name="Footer Placeholder 5">
            <a:extLst>
              <a:ext uri="{FF2B5EF4-FFF2-40B4-BE49-F238E27FC236}">
                <a16:creationId xmlns:a16="http://schemas.microsoft.com/office/drawing/2014/main" id="{6E5A26FA-4845-A541-B96E-030DF1AA23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2FD89-9627-82CB-FBAD-F120850CB46A}"/>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368249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482D-D775-1999-0BD4-37D388163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89A2C1-A167-59D4-88A0-F459A6D3E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AB0E81B-059B-7358-14CB-6D5D25DE0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C8E6EE-0CE0-B456-2D91-7F031923D100}"/>
              </a:ext>
            </a:extLst>
          </p:cNvPr>
          <p:cNvSpPr>
            <a:spLocks noGrp="1"/>
          </p:cNvSpPr>
          <p:nvPr>
            <p:ph type="dt" sz="half" idx="10"/>
          </p:nvPr>
        </p:nvSpPr>
        <p:spPr/>
        <p:txBody>
          <a:bodyPr/>
          <a:lstStyle/>
          <a:p>
            <a:fld id="{CB59EBC3-92A8-4D77-B74E-18EC0CDD3A62}" type="datetimeFigureOut">
              <a:rPr lang="en-GB" smtClean="0"/>
              <a:t>13/03/2025</a:t>
            </a:fld>
            <a:endParaRPr lang="en-GB"/>
          </a:p>
        </p:txBody>
      </p:sp>
      <p:sp>
        <p:nvSpPr>
          <p:cNvPr id="6" name="Footer Placeholder 5">
            <a:extLst>
              <a:ext uri="{FF2B5EF4-FFF2-40B4-BE49-F238E27FC236}">
                <a16:creationId xmlns:a16="http://schemas.microsoft.com/office/drawing/2014/main" id="{BF8A3837-109D-F55E-B11B-D969B1EFB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EE40CE-DB0F-AD22-EBAB-E06D289EF033}"/>
              </a:ext>
            </a:extLst>
          </p:cNvPr>
          <p:cNvSpPr>
            <a:spLocks noGrp="1"/>
          </p:cNvSpPr>
          <p:nvPr>
            <p:ph type="sldNum" sz="quarter" idx="12"/>
          </p:nvPr>
        </p:nvSpPr>
        <p:spPr>
          <a:xfrm>
            <a:off x="8610600" y="6356350"/>
            <a:ext cx="2743200" cy="365125"/>
          </a:xfrm>
          <a:prstGeom prst="rect">
            <a:avLst/>
          </a:prstGeom>
        </p:spPr>
        <p:txBody>
          <a:bodyPr/>
          <a:lstStyle/>
          <a:p>
            <a:fld id="{EB59D262-086B-4504-A819-D3FEF29DF22C}" type="slidenum">
              <a:rPr lang="en-GB" smtClean="0"/>
              <a:t>‹#›</a:t>
            </a:fld>
            <a:endParaRPr lang="en-GB"/>
          </a:p>
        </p:txBody>
      </p:sp>
    </p:spTree>
    <p:extLst>
      <p:ext uri="{BB962C8B-B14F-4D97-AF65-F5344CB8AC3E}">
        <p14:creationId xmlns:p14="http://schemas.microsoft.com/office/powerpoint/2010/main" val="414096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645E5-DE89-4550-2F81-3D1F6C996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E333C2E-D3C2-5942-62F1-60E8C2852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B37F09C3-C571-9461-1423-254802D27D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59EBC3-92A8-4D77-B74E-18EC0CDD3A62}" type="datetimeFigureOut">
              <a:rPr lang="en-GB" smtClean="0"/>
              <a:t>13/03/2025</a:t>
            </a:fld>
            <a:endParaRPr lang="en-GB"/>
          </a:p>
        </p:txBody>
      </p:sp>
      <p:sp>
        <p:nvSpPr>
          <p:cNvPr id="5" name="Footer Placeholder 4">
            <a:extLst>
              <a:ext uri="{FF2B5EF4-FFF2-40B4-BE49-F238E27FC236}">
                <a16:creationId xmlns:a16="http://schemas.microsoft.com/office/drawing/2014/main" id="{7F2A71C7-04CD-9F73-BB35-79B3CA6935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7" name="Right Triangle 6">
            <a:extLst>
              <a:ext uri="{FF2B5EF4-FFF2-40B4-BE49-F238E27FC236}">
                <a16:creationId xmlns:a16="http://schemas.microsoft.com/office/drawing/2014/main" id="{68A3AC9B-40F9-4CC5-6159-E42743E6BE7E}"/>
              </a:ext>
            </a:extLst>
          </p:cNvPr>
          <p:cNvSpPr/>
          <p:nvPr userDrawn="1"/>
        </p:nvSpPr>
        <p:spPr>
          <a:xfrm flipH="1">
            <a:off x="9448800" y="4885148"/>
            <a:ext cx="2743200" cy="1972852"/>
          </a:xfrm>
          <a:prstGeom prst="rtTriangle">
            <a:avLst/>
          </a:prstGeom>
          <a:solidFill>
            <a:srgbClr val="279C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white text on a black background&#10;&#10;Description automatically generated">
            <a:extLst>
              <a:ext uri="{FF2B5EF4-FFF2-40B4-BE49-F238E27FC236}">
                <a16:creationId xmlns:a16="http://schemas.microsoft.com/office/drawing/2014/main" id="{E867CBA1-0FC3-7144-B407-FC61FFBE1D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548864" y="5425440"/>
            <a:ext cx="1573918" cy="1573918"/>
          </a:xfrm>
          <a:prstGeom prst="rect">
            <a:avLst/>
          </a:prstGeom>
        </p:spPr>
      </p:pic>
    </p:spTree>
    <p:extLst>
      <p:ext uri="{BB962C8B-B14F-4D97-AF65-F5344CB8AC3E}">
        <p14:creationId xmlns:p14="http://schemas.microsoft.com/office/powerpoint/2010/main" val="90322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279CD8"/>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Light" panose="020F0502020204030204" pitchFamily="34" charset="0"/>
          <a:ea typeface="Open Sans Light" panose="020F0502020204030204" pitchFamily="34" charset="0"/>
          <a:cs typeface="Open Sans Light"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9.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8430-69FB-9492-58E2-E739BFE4A158}"/>
              </a:ext>
            </a:extLst>
          </p:cNvPr>
          <p:cNvSpPr>
            <a:spLocks noGrp="1"/>
          </p:cNvSpPr>
          <p:nvPr>
            <p:ph type="ctrTitle"/>
          </p:nvPr>
        </p:nvSpPr>
        <p:spPr/>
        <p:txBody>
          <a:bodyPr/>
          <a:lstStyle/>
          <a:p>
            <a:r>
              <a:rPr lang="en-GB" dirty="0"/>
              <a:t>Community Transport – More than a Bus	</a:t>
            </a:r>
          </a:p>
        </p:txBody>
      </p:sp>
      <p:sp>
        <p:nvSpPr>
          <p:cNvPr id="3" name="Subtitle 2">
            <a:extLst>
              <a:ext uri="{FF2B5EF4-FFF2-40B4-BE49-F238E27FC236}">
                <a16:creationId xmlns:a16="http://schemas.microsoft.com/office/drawing/2014/main" id="{70DBC265-CD99-3A09-BA6A-06D8690D1838}"/>
              </a:ext>
            </a:extLst>
          </p:cNvPr>
          <p:cNvSpPr>
            <a:spLocks noGrp="1"/>
          </p:cNvSpPr>
          <p:nvPr>
            <p:ph type="subTitle" idx="1"/>
          </p:nvPr>
        </p:nvSpPr>
        <p:spPr/>
        <p:txBody>
          <a:bodyPr/>
          <a:lstStyle/>
          <a:p>
            <a:r>
              <a:rPr lang="en-GB" dirty="0"/>
              <a:t>Yasmin Kaduji</a:t>
            </a:r>
          </a:p>
          <a:p>
            <a:r>
              <a:rPr lang="en-GB" dirty="0"/>
              <a:t>Development Officer</a:t>
            </a:r>
          </a:p>
        </p:txBody>
      </p:sp>
    </p:spTree>
    <p:extLst>
      <p:ext uri="{BB962C8B-B14F-4D97-AF65-F5344CB8AC3E}">
        <p14:creationId xmlns:p14="http://schemas.microsoft.com/office/powerpoint/2010/main" val="57869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D537F7D-4881-425D-9C0C-F9F0FA3882EF}"/>
              </a:ext>
            </a:extLst>
          </p:cNvPr>
          <p:cNvSpPr txBox="1"/>
          <p:nvPr/>
        </p:nvSpPr>
        <p:spPr>
          <a:xfrm>
            <a:off x="188684" y="443576"/>
            <a:ext cx="5907315" cy="523220"/>
          </a:xfrm>
          <a:prstGeom prst="rect">
            <a:avLst/>
          </a:prstGeom>
          <a:solidFill>
            <a:srgbClr val="00B0F0"/>
          </a:solidFill>
        </p:spPr>
        <p:txBody>
          <a:bodyPr wrap="square" rtlCol="0">
            <a:spAutoFit/>
          </a:bodyPr>
          <a:lstStyle/>
          <a:p>
            <a:pPr algn="ctr"/>
            <a:r>
              <a:rPr lang="en-GB" sz="2800" b="1">
                <a:solidFill>
                  <a:schemeClr val="bg1"/>
                </a:solidFill>
                <a:latin typeface="Tenorite" panose="00000500000000000000" pitchFamily="2" charset="0"/>
              </a:rPr>
              <a:t>Impact of Community Transport</a:t>
            </a:r>
          </a:p>
        </p:txBody>
      </p:sp>
      <p:pic>
        <p:nvPicPr>
          <p:cNvPr id="9" name="Picture 8">
            <a:extLst>
              <a:ext uri="{FF2B5EF4-FFF2-40B4-BE49-F238E27FC236}">
                <a16:creationId xmlns:a16="http://schemas.microsoft.com/office/drawing/2014/main" id="{68E9306F-639D-3D7D-FBAA-1A77D27A7F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5804" y="2062960"/>
            <a:ext cx="3650626" cy="2977461"/>
          </a:xfrm>
          <a:prstGeom prst="rect">
            <a:avLst/>
          </a:prstGeom>
        </p:spPr>
      </p:pic>
      <p:pic>
        <p:nvPicPr>
          <p:cNvPr id="13" name="Picture 12">
            <a:extLst>
              <a:ext uri="{FF2B5EF4-FFF2-40B4-BE49-F238E27FC236}">
                <a16:creationId xmlns:a16="http://schemas.microsoft.com/office/drawing/2014/main" id="{4FADC93D-A6D1-4419-37DA-EFBD3A3E95C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376" y="1219291"/>
            <a:ext cx="5675086" cy="5638709"/>
          </a:xfrm>
          <a:prstGeom prst="rect">
            <a:avLst/>
          </a:prstGeom>
        </p:spPr>
      </p:pic>
      <p:sp>
        <p:nvSpPr>
          <p:cNvPr id="14" name="TextBox 13">
            <a:extLst>
              <a:ext uri="{FF2B5EF4-FFF2-40B4-BE49-F238E27FC236}">
                <a16:creationId xmlns:a16="http://schemas.microsoft.com/office/drawing/2014/main" id="{ACE62737-9280-BE0A-94AC-5E139BB614A7}"/>
              </a:ext>
            </a:extLst>
          </p:cNvPr>
          <p:cNvSpPr txBox="1"/>
          <p:nvPr/>
        </p:nvSpPr>
        <p:spPr>
          <a:xfrm>
            <a:off x="6438542" y="1367593"/>
            <a:ext cx="5601060" cy="400110"/>
          </a:xfrm>
          <a:prstGeom prst="rect">
            <a:avLst/>
          </a:prstGeom>
          <a:solidFill>
            <a:srgbClr val="00B0F0"/>
          </a:solidFill>
        </p:spPr>
        <p:txBody>
          <a:bodyPr wrap="square" rtlCol="0">
            <a:spAutoFit/>
          </a:bodyPr>
          <a:lstStyle/>
          <a:p>
            <a:pPr algn="ctr"/>
            <a:r>
              <a:rPr lang="en-GB" sz="2000" b="1">
                <a:solidFill>
                  <a:schemeClr val="bg1"/>
                </a:solidFill>
                <a:latin typeface="Tenorite" panose="00000500000000000000" pitchFamily="2" charset="0"/>
              </a:rPr>
              <a:t>Creating connections and reducing loneliness</a:t>
            </a:r>
          </a:p>
        </p:txBody>
      </p:sp>
      <p:cxnSp>
        <p:nvCxnSpPr>
          <p:cNvPr id="2" name="Straight Connector 1">
            <a:extLst>
              <a:ext uri="{FF2B5EF4-FFF2-40B4-BE49-F238E27FC236}">
                <a16:creationId xmlns:a16="http://schemas.microsoft.com/office/drawing/2014/main" id="{738A4E51-BCEC-3226-14D8-AF68A21E3CD2}"/>
              </a:ext>
            </a:extLst>
          </p:cNvPr>
          <p:cNvCxnSpPr>
            <a:cxnSpLocks/>
          </p:cNvCxnSpPr>
          <p:nvPr/>
        </p:nvCxnSpPr>
        <p:spPr>
          <a:xfrm>
            <a:off x="6194696" y="1367593"/>
            <a:ext cx="0" cy="50344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3949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7472869-0445-E7C5-7E8E-B9DCEC49447E}"/>
              </a:ext>
            </a:extLst>
          </p:cNvPr>
          <p:cNvGraphicFramePr>
            <a:graphicFrameLocks noGrp="1"/>
          </p:cNvGraphicFramePr>
          <p:nvPr>
            <p:extLst>
              <p:ext uri="{D42A27DB-BD31-4B8C-83A1-F6EECF244321}">
                <p14:modId xmlns:p14="http://schemas.microsoft.com/office/powerpoint/2010/main" val="2922292893"/>
              </p:ext>
            </p:extLst>
          </p:nvPr>
        </p:nvGraphicFramePr>
        <p:xfrm>
          <a:off x="5506720" y="1443151"/>
          <a:ext cx="5029200" cy="5499622"/>
        </p:xfrm>
        <a:graphic>
          <a:graphicData uri="http://schemas.openxmlformats.org/drawingml/2006/table">
            <a:tbl>
              <a:tblPr firstRow="1" bandRow="1">
                <a:tableStyleId>{2D5ABB26-0587-4C30-8999-92F81FD0307C}</a:tableStyleId>
              </a:tblPr>
              <a:tblGrid>
                <a:gridCol w="5029200">
                  <a:extLst>
                    <a:ext uri="{9D8B030D-6E8A-4147-A177-3AD203B41FA5}">
                      <a16:colId xmlns:a16="http://schemas.microsoft.com/office/drawing/2014/main" val="1909879884"/>
                    </a:ext>
                  </a:extLst>
                </a:gridCol>
              </a:tblGrid>
              <a:tr h="997634">
                <a:tc>
                  <a:txBody>
                    <a:bodyPr/>
                    <a:lstStyle/>
                    <a:p>
                      <a:pPr algn="l"/>
                      <a:r>
                        <a:rPr lang="en-GB" sz="1800">
                          <a:solidFill>
                            <a:schemeClr val="tx1"/>
                          </a:solidFill>
                          <a:latin typeface="Aptos" panose="020B0004020202020204" pitchFamily="34" charset="0"/>
                        </a:rPr>
                        <a:t>Driver shortage – current and future  </a:t>
                      </a:r>
                    </a:p>
                    <a:p>
                      <a:pPr marL="742950" lvl="1" indent="-285750" algn="l">
                        <a:buFont typeface="Arial" panose="020B0604020202020204" pitchFamily="34" charset="0"/>
                        <a:buChar char="•"/>
                      </a:pPr>
                      <a:r>
                        <a:rPr lang="en-GB" sz="1800">
                          <a:solidFill>
                            <a:schemeClr val="tx1"/>
                          </a:solidFill>
                          <a:latin typeface="Aptos" panose="020B0004020202020204" pitchFamily="34" charset="0"/>
                        </a:rPr>
                        <a:t>D1</a:t>
                      </a:r>
                    </a:p>
                    <a:p>
                      <a:pPr marL="742950" lvl="1" indent="-285750" algn="l">
                        <a:buFont typeface="Arial" panose="020B0604020202020204" pitchFamily="34" charset="0"/>
                        <a:buChar char="•"/>
                      </a:pPr>
                      <a:r>
                        <a:rPr lang="en-GB" sz="1800">
                          <a:solidFill>
                            <a:schemeClr val="tx1"/>
                          </a:solidFill>
                          <a:latin typeface="Aptos" panose="020B0004020202020204" pitchFamily="34" charset="0"/>
                        </a:rPr>
                        <a:t>Volunteer Recruitment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2053684"/>
                  </a:ext>
                </a:extLst>
              </a:tr>
              <a:tr h="696752">
                <a:tc>
                  <a:txBody>
                    <a:bodyPr/>
                    <a:lstStyle/>
                    <a:p>
                      <a:pPr algn="l"/>
                      <a:r>
                        <a:rPr lang="en-GB" sz="1800" dirty="0">
                          <a:solidFill>
                            <a:schemeClr val="tx1"/>
                          </a:solidFill>
                          <a:latin typeface="Aptos" panose="020B0004020202020204" pitchFamily="34" charset="0"/>
                        </a:rPr>
                        <a:t>Funding and Commissioning – including capital for new vehicles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613161"/>
                  </a:ext>
                </a:extLst>
              </a:tr>
              <a:tr h="871590">
                <a:tc>
                  <a:txBody>
                    <a:bodyPr/>
                    <a:lstStyle/>
                    <a:p>
                      <a:pPr algn="l"/>
                      <a:r>
                        <a:rPr lang="en-GB" sz="1800" dirty="0">
                          <a:solidFill>
                            <a:schemeClr val="tx1"/>
                          </a:solidFill>
                          <a:latin typeface="Aptos" panose="020B0004020202020204" pitchFamily="34" charset="0"/>
                        </a:rPr>
                        <a:t>Relationships with Local Authority and Health system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068835"/>
                  </a:ext>
                </a:extLst>
              </a:tr>
              <a:tr h="865825">
                <a:tc>
                  <a:txBody>
                    <a:bodyPr/>
                    <a:lstStyle/>
                    <a:p>
                      <a:pPr algn="l"/>
                      <a:r>
                        <a:rPr lang="en-GB" sz="1800" dirty="0">
                          <a:solidFill>
                            <a:schemeClr val="tx1"/>
                          </a:solidFill>
                          <a:latin typeface="Aptos" panose="020B0004020202020204" pitchFamily="34" charset="0"/>
                        </a:rPr>
                        <a:t>Training</a:t>
                      </a:r>
                      <a:r>
                        <a:rPr lang="en-GB" sz="1800" baseline="0" dirty="0">
                          <a:solidFill>
                            <a:schemeClr val="tx1"/>
                          </a:solidFill>
                          <a:latin typeface="Aptos" panose="020B0004020202020204" pitchFamily="34" charset="0"/>
                        </a:rPr>
                        <a:t> and development of staff and volunteers – CT as a professional sector</a:t>
                      </a:r>
                      <a:endParaRPr lang="en-GB" sz="1800" dirty="0">
                        <a:solidFill>
                          <a:schemeClr val="tx1"/>
                        </a:solidFill>
                        <a:latin typeface="Aptos" panose="020B00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9462063"/>
                  </a:ext>
                </a:extLst>
              </a:tr>
              <a:tr h="733202">
                <a:tc>
                  <a:txBody>
                    <a:bodyPr/>
                    <a:lstStyle/>
                    <a:p>
                      <a:pPr algn="l"/>
                      <a:r>
                        <a:rPr lang="en-GB" sz="1800" dirty="0">
                          <a:solidFill>
                            <a:schemeClr val="tx1"/>
                          </a:solidFill>
                          <a:latin typeface="Aptos" panose="020B0004020202020204" pitchFamily="34" charset="0"/>
                        </a:rPr>
                        <a:t>Perceptions of the service – only for older people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364977"/>
                  </a:ext>
                </a:extLst>
              </a:tr>
              <a:tr h="1334619">
                <a:tc>
                  <a:txBody>
                    <a:bodyPr/>
                    <a:lstStyle/>
                    <a:p>
                      <a:pPr algn="l"/>
                      <a:r>
                        <a:rPr lang="en-GB" sz="1800" dirty="0">
                          <a:solidFill>
                            <a:schemeClr val="tx1"/>
                          </a:solidFill>
                          <a:latin typeface="Aptos" panose="020B0004020202020204" pitchFamily="34" charset="0"/>
                        </a:rPr>
                        <a:t>Zero Emissions/decarbonisation –challenges on</a:t>
                      </a:r>
                    </a:p>
                    <a:p>
                      <a:pPr marL="285750" indent="-285750" algn="l">
                        <a:buFont typeface="Arial" panose="020B0604020202020204" pitchFamily="34" charset="0"/>
                        <a:buChar char="•"/>
                      </a:pPr>
                      <a:r>
                        <a:rPr lang="en-GB" sz="1800" dirty="0">
                          <a:solidFill>
                            <a:schemeClr val="tx1"/>
                          </a:solidFill>
                          <a:latin typeface="Aptos" panose="020B0004020202020204" pitchFamily="34" charset="0"/>
                        </a:rPr>
                        <a:t>Infrastructure</a:t>
                      </a:r>
                      <a:r>
                        <a:rPr lang="en-GB" sz="1800" baseline="0" dirty="0">
                          <a:solidFill>
                            <a:schemeClr val="tx1"/>
                          </a:solidFill>
                          <a:latin typeface="Aptos" panose="020B0004020202020204" pitchFamily="34" charset="0"/>
                        </a:rPr>
                        <a:t> and vehicle cost and availability</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50788289"/>
                  </a:ext>
                </a:extLst>
              </a:tr>
            </a:tbl>
          </a:graphicData>
        </a:graphic>
      </p:graphicFrame>
      <p:graphicFrame>
        <p:nvGraphicFramePr>
          <p:cNvPr id="4" name="Table 3">
            <a:extLst>
              <a:ext uri="{FF2B5EF4-FFF2-40B4-BE49-F238E27FC236}">
                <a16:creationId xmlns:a16="http://schemas.microsoft.com/office/drawing/2014/main" id="{F1DE8B24-B54C-800F-D028-D3DAE56F0560}"/>
              </a:ext>
            </a:extLst>
          </p:cNvPr>
          <p:cNvGraphicFramePr>
            <a:graphicFrameLocks noGrp="1"/>
          </p:cNvGraphicFramePr>
          <p:nvPr>
            <p:extLst>
              <p:ext uri="{D42A27DB-BD31-4B8C-83A1-F6EECF244321}">
                <p14:modId xmlns:p14="http://schemas.microsoft.com/office/powerpoint/2010/main" val="1306046897"/>
              </p:ext>
            </p:extLst>
          </p:nvPr>
        </p:nvGraphicFramePr>
        <p:xfrm>
          <a:off x="344196" y="1443151"/>
          <a:ext cx="4634204" cy="5077468"/>
        </p:xfrm>
        <a:graphic>
          <a:graphicData uri="http://schemas.openxmlformats.org/drawingml/2006/table">
            <a:tbl>
              <a:tblPr firstRow="1" bandRow="1">
                <a:tableStyleId>{2D5ABB26-0587-4C30-8999-92F81FD0307C}</a:tableStyleId>
              </a:tblPr>
              <a:tblGrid>
                <a:gridCol w="4634204">
                  <a:extLst>
                    <a:ext uri="{9D8B030D-6E8A-4147-A177-3AD203B41FA5}">
                      <a16:colId xmlns:a16="http://schemas.microsoft.com/office/drawing/2014/main" val="1909879884"/>
                    </a:ext>
                  </a:extLst>
                </a:gridCol>
              </a:tblGrid>
              <a:tr h="1082981">
                <a:tc>
                  <a:txBody>
                    <a:bodyPr/>
                    <a:lstStyle/>
                    <a:p>
                      <a:pPr algn="l"/>
                      <a:r>
                        <a:rPr lang="en-GB" sz="1800" dirty="0">
                          <a:solidFill>
                            <a:schemeClr val="tx1"/>
                          </a:solidFill>
                          <a:latin typeface="Aptos" panose="020B0004020202020204" pitchFamily="34" charset="0"/>
                        </a:rPr>
                        <a:t>Permit structure allows community bus and membership options – can be flexible for need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053684"/>
                  </a:ext>
                </a:extLst>
              </a:tr>
              <a:tr h="758087">
                <a:tc>
                  <a:txBody>
                    <a:bodyPr/>
                    <a:lstStyle/>
                    <a:p>
                      <a:pPr algn="l"/>
                      <a:r>
                        <a:rPr lang="en-GB" sz="1800">
                          <a:solidFill>
                            <a:schemeClr val="tx1"/>
                          </a:solidFill>
                          <a:latin typeface="Aptos" panose="020B0004020202020204" pitchFamily="34" charset="0"/>
                        </a:rPr>
                        <a:t>TCs could work collectively with CTO’s or develop solutions and have a stronger voice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9613161"/>
                  </a:ext>
                </a:extLst>
              </a:tr>
              <a:tr h="879515">
                <a:tc>
                  <a:txBody>
                    <a:bodyPr/>
                    <a:lstStyle/>
                    <a:p>
                      <a:pPr algn="l"/>
                      <a:r>
                        <a:rPr lang="en-GB" sz="1800" dirty="0">
                          <a:solidFill>
                            <a:schemeClr val="tx1"/>
                          </a:solidFill>
                          <a:latin typeface="Aptos" panose="020B0004020202020204" pitchFamily="34" charset="0"/>
                        </a:rPr>
                        <a:t>Have trusted relationships with the community – This can be built 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1068835"/>
                  </a:ext>
                </a:extLst>
              </a:tr>
              <a:tr h="873697">
                <a:tc>
                  <a:txBody>
                    <a:bodyPr/>
                    <a:lstStyle/>
                    <a:p>
                      <a:pPr algn="l"/>
                      <a:r>
                        <a:rPr lang="en-GB" sz="1800">
                          <a:solidFill>
                            <a:schemeClr val="tx1"/>
                          </a:solidFill>
                          <a:latin typeface="Aptos" panose="020B0004020202020204" pitchFamily="34" charset="0"/>
                        </a:rPr>
                        <a:t>Are able to leverage match funding to support sustainable transport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9462063"/>
                  </a:ext>
                </a:extLst>
              </a:tr>
              <a:tr h="758087">
                <a:tc>
                  <a:txBody>
                    <a:bodyPr/>
                    <a:lstStyle/>
                    <a:p>
                      <a:pPr algn="l"/>
                      <a:r>
                        <a:rPr lang="en-GB" sz="1800">
                          <a:solidFill>
                            <a:schemeClr val="tx1"/>
                          </a:solidFill>
                          <a:latin typeface="Aptos" panose="020B0004020202020204" pitchFamily="34" charset="0"/>
                        </a:rPr>
                        <a:t>It’s more than a bus – can provide wider health and social care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7364977"/>
                  </a:ext>
                </a:extLst>
              </a:tr>
              <a:tr h="725101">
                <a:tc>
                  <a:txBody>
                    <a:bodyPr/>
                    <a:lstStyle/>
                    <a:p>
                      <a:pPr algn="l"/>
                      <a:r>
                        <a:rPr lang="en-GB" sz="1800" baseline="0" dirty="0">
                          <a:solidFill>
                            <a:schemeClr val="tx1"/>
                          </a:solidFill>
                          <a:latin typeface="Aptos" panose="020B0004020202020204" pitchFamily="34" charset="0"/>
                        </a:rPr>
                        <a:t>Can be a long term partner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0788289"/>
                  </a:ext>
                </a:extLst>
              </a:tr>
            </a:tbl>
          </a:graphicData>
        </a:graphic>
      </p:graphicFrame>
      <p:sp>
        <p:nvSpPr>
          <p:cNvPr id="5" name="Title 7">
            <a:extLst>
              <a:ext uri="{FF2B5EF4-FFF2-40B4-BE49-F238E27FC236}">
                <a16:creationId xmlns:a16="http://schemas.microsoft.com/office/drawing/2014/main" id="{34583D05-A4EE-2DA2-43EA-490EB7F14262}"/>
              </a:ext>
            </a:extLst>
          </p:cNvPr>
          <p:cNvSpPr txBox="1">
            <a:spLocks/>
          </p:cNvSpPr>
          <p:nvPr/>
        </p:nvSpPr>
        <p:spPr>
          <a:xfrm>
            <a:off x="344195" y="687336"/>
            <a:ext cx="4634204" cy="604437"/>
          </a:xfrm>
          <a:prstGeom prst="rect">
            <a:avLst/>
          </a:prstGeom>
        </p:spPr>
        <p:txBody>
          <a:bodyPr vert="horz" lIns="0" tIns="45720" rIns="91440" bIns="45720" rtlCol="0" anchor="t">
            <a:normAutofit fontScale="90000" lnSpcReduction="20000"/>
          </a:bodyPr>
          <a:lstStyle>
            <a:lvl1pPr algn="l" defTabSz="914400" rtl="0" eaLnBrk="1" latinLnBrk="0" hangingPunct="1">
              <a:lnSpc>
                <a:spcPct val="90000"/>
              </a:lnSpc>
              <a:spcBef>
                <a:spcPct val="0"/>
              </a:spcBef>
              <a:buNone/>
              <a:defRPr sz="4000" b="1" i="0" kern="1200" spc="-150">
                <a:solidFill>
                  <a:schemeClr val="bg1"/>
                </a:solidFill>
                <a:latin typeface="+mj-lt"/>
                <a:ea typeface="+mj-ea"/>
                <a:cs typeface="Gill Sans" panose="020B0502020104020203" pitchFamily="34" charset="-79"/>
              </a:defRPr>
            </a:lvl1pPr>
          </a:lstStyle>
          <a:p>
            <a:pPr algn="ct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Opportunities for Town and Parish Councils </a:t>
            </a:r>
          </a:p>
        </p:txBody>
      </p:sp>
      <p:sp>
        <p:nvSpPr>
          <p:cNvPr id="6" name="Title 7">
            <a:extLst>
              <a:ext uri="{FF2B5EF4-FFF2-40B4-BE49-F238E27FC236}">
                <a16:creationId xmlns:a16="http://schemas.microsoft.com/office/drawing/2014/main" id="{BE55105E-F498-3B47-9B5E-A8E9F8A19F06}"/>
              </a:ext>
            </a:extLst>
          </p:cNvPr>
          <p:cNvSpPr txBox="1">
            <a:spLocks/>
          </p:cNvSpPr>
          <p:nvPr/>
        </p:nvSpPr>
        <p:spPr>
          <a:xfrm>
            <a:off x="5552440" y="687335"/>
            <a:ext cx="4983480" cy="604437"/>
          </a:xfrm>
          <a:prstGeom prst="rect">
            <a:avLst/>
          </a:prstGeom>
        </p:spPr>
        <p:txBody>
          <a:bodyPr vert="horz" lIns="0" tIns="45720" rIns="91440" bIns="45720" rtlCol="0" anchor="t">
            <a:normAutofit fontScale="97500"/>
          </a:bodyPr>
          <a:lstStyle>
            <a:lvl1pPr algn="l" defTabSz="914400" rtl="0" eaLnBrk="1" latinLnBrk="0" hangingPunct="1">
              <a:lnSpc>
                <a:spcPct val="90000"/>
              </a:lnSpc>
              <a:spcBef>
                <a:spcPct val="0"/>
              </a:spcBef>
              <a:buNone/>
              <a:defRPr sz="4000" b="1" i="0" kern="1200" spc="-150">
                <a:solidFill>
                  <a:schemeClr val="bg1"/>
                </a:solidFill>
                <a:latin typeface="+mj-lt"/>
                <a:ea typeface="+mj-ea"/>
                <a:cs typeface="Gill Sans" panose="020B0502020104020203" pitchFamily="34" charset="-79"/>
              </a:defRPr>
            </a:lvl1pPr>
          </a:lstStyle>
          <a:p>
            <a:pPr algn="ctr"/>
            <a:r>
              <a:rPr lang="en-US" sz="24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Challenges for Community Transport</a:t>
            </a:r>
          </a:p>
        </p:txBody>
      </p:sp>
      <p:cxnSp>
        <p:nvCxnSpPr>
          <p:cNvPr id="7" name="Straight Connector 6">
            <a:extLst>
              <a:ext uri="{FF2B5EF4-FFF2-40B4-BE49-F238E27FC236}">
                <a16:creationId xmlns:a16="http://schemas.microsoft.com/office/drawing/2014/main" id="{68A63383-14BD-DEFE-D340-401DFFACB47A}"/>
              </a:ext>
            </a:extLst>
          </p:cNvPr>
          <p:cNvCxnSpPr>
            <a:cxnSpLocks/>
          </p:cNvCxnSpPr>
          <p:nvPr/>
        </p:nvCxnSpPr>
        <p:spPr>
          <a:xfrm>
            <a:off x="5239656" y="829113"/>
            <a:ext cx="0" cy="50344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0687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8E2E-D9F5-CF8B-AEB8-6439CA03A387}"/>
              </a:ext>
            </a:extLst>
          </p:cNvPr>
          <p:cNvSpPr>
            <a:spLocks noGrp="1"/>
          </p:cNvSpPr>
          <p:nvPr>
            <p:ph type="title"/>
          </p:nvPr>
        </p:nvSpPr>
        <p:spPr/>
        <p:txBody>
          <a:bodyPr/>
          <a:lstStyle/>
          <a:p>
            <a:r>
              <a:rPr lang="en-GB" dirty="0"/>
              <a:t>Prioritising Deep Dive Areas</a:t>
            </a:r>
          </a:p>
        </p:txBody>
      </p:sp>
      <p:sp>
        <p:nvSpPr>
          <p:cNvPr id="3" name="Content Placeholder 2">
            <a:extLst>
              <a:ext uri="{FF2B5EF4-FFF2-40B4-BE49-F238E27FC236}">
                <a16:creationId xmlns:a16="http://schemas.microsoft.com/office/drawing/2014/main" id="{80003568-0761-F797-3641-B74B9AE2D147}"/>
              </a:ext>
            </a:extLst>
          </p:cNvPr>
          <p:cNvSpPr>
            <a:spLocks noGrp="1"/>
          </p:cNvSpPr>
          <p:nvPr>
            <p:ph idx="1"/>
          </p:nvPr>
        </p:nvSpPr>
        <p:spPr>
          <a:xfrm>
            <a:off x="838200" y="1610591"/>
            <a:ext cx="10041082" cy="5122718"/>
          </a:xfrm>
        </p:spPr>
        <p:txBody>
          <a:bodyPr>
            <a:normAutofit/>
          </a:bodyPr>
          <a:lstStyle/>
          <a:p>
            <a:pPr marL="0" indent="0">
              <a:buNone/>
            </a:pPr>
            <a:r>
              <a:rPr lang="en-GB" sz="1900" b="0" dirty="0">
                <a:latin typeface="+mn-lt"/>
              </a:rPr>
              <a:t>The focus will be to take a deep look at the key issues highlighted in the Mapping England Report.</a:t>
            </a:r>
          </a:p>
          <a:p>
            <a:pPr marL="0" indent="0">
              <a:buNone/>
            </a:pPr>
            <a:r>
              <a:rPr lang="en-GB" sz="1900" b="0" dirty="0">
                <a:latin typeface="+mn-lt"/>
              </a:rPr>
              <a:t>Always building in the principles of working collaboratively within CT and with stakeholders and to share learning across England</a:t>
            </a:r>
          </a:p>
          <a:p>
            <a:pPr marL="0" indent="0">
              <a:buNone/>
            </a:pPr>
            <a:endParaRPr lang="en-GB" sz="1800" b="0" dirty="0">
              <a:latin typeface="+mn-lt"/>
            </a:endParaRPr>
          </a:p>
          <a:p>
            <a:pPr marL="0" indent="0" algn="l">
              <a:spcAft>
                <a:spcPts val="750"/>
              </a:spcAft>
              <a:buNone/>
            </a:pPr>
            <a:r>
              <a:rPr lang="en-GB" sz="1800" b="0" i="0" dirty="0">
                <a:solidFill>
                  <a:srgbClr val="333333"/>
                </a:solidFill>
                <a:effectLst/>
                <a:latin typeface="+mn-lt"/>
              </a:rPr>
              <a:t>The 5 Deep Dive areas are:</a:t>
            </a:r>
          </a:p>
          <a:p>
            <a:endParaRPr lang="en-GB" sz="2000" dirty="0">
              <a:latin typeface="+mn-lt"/>
            </a:endParaRPr>
          </a:p>
        </p:txBody>
      </p:sp>
      <p:pic>
        <p:nvPicPr>
          <p:cNvPr id="7" name="Picture 6" descr="A car with people around it&#10;&#10;AI-generated content may be incorrect.">
            <a:extLst>
              <a:ext uri="{FF2B5EF4-FFF2-40B4-BE49-F238E27FC236}">
                <a16:creationId xmlns:a16="http://schemas.microsoft.com/office/drawing/2014/main" id="{163F489B-E429-0B8F-F035-4C005FC95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72" y="4892484"/>
            <a:ext cx="406454" cy="406454"/>
          </a:xfrm>
          <a:prstGeom prst="rect">
            <a:avLst/>
          </a:prstGeom>
        </p:spPr>
      </p:pic>
      <p:pic>
        <p:nvPicPr>
          <p:cNvPr id="8" name="Picture 7" descr="A blue bus sign with a white circle&#10;&#10;AI-generated content may be incorrect.">
            <a:extLst>
              <a:ext uri="{FF2B5EF4-FFF2-40B4-BE49-F238E27FC236}">
                <a16:creationId xmlns:a16="http://schemas.microsoft.com/office/drawing/2014/main" id="{AD201B2D-A192-7AC8-0FF6-1810DDB46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06" y="5561931"/>
            <a:ext cx="463987" cy="463987"/>
          </a:xfrm>
          <a:prstGeom prst="rect">
            <a:avLst/>
          </a:prstGeom>
        </p:spPr>
      </p:pic>
      <p:pic>
        <p:nvPicPr>
          <p:cNvPr id="10" name="Picture 9" descr="A green and yellow electrical plug&#10;&#10;AI-generated content may be incorrect.">
            <a:extLst>
              <a:ext uri="{FF2B5EF4-FFF2-40B4-BE49-F238E27FC236}">
                <a16:creationId xmlns:a16="http://schemas.microsoft.com/office/drawing/2014/main" id="{35A44802-132C-967D-54EB-D336A0480E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507" y="3763669"/>
            <a:ext cx="366408" cy="366408"/>
          </a:xfrm>
          <a:prstGeom prst="rect">
            <a:avLst/>
          </a:prstGeom>
        </p:spPr>
      </p:pic>
      <p:pic>
        <p:nvPicPr>
          <p:cNvPr id="11" name="Picture 10" descr="A blue and white logo&#10;&#10;AI-generated content may be incorrect.">
            <a:extLst>
              <a:ext uri="{FF2B5EF4-FFF2-40B4-BE49-F238E27FC236}">
                <a16:creationId xmlns:a16="http://schemas.microsoft.com/office/drawing/2014/main" id="{7828D833-C242-B14F-B403-04F42406A1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15" y="6203058"/>
            <a:ext cx="340709" cy="340709"/>
          </a:xfrm>
          <a:prstGeom prst="rect">
            <a:avLst/>
          </a:prstGeom>
        </p:spPr>
      </p:pic>
      <p:pic>
        <p:nvPicPr>
          <p:cNvPr id="12" name="Picture 11" descr="A group of people in a bus&#10;&#10;AI-generated content may be incorrect.">
            <a:extLst>
              <a:ext uri="{FF2B5EF4-FFF2-40B4-BE49-F238E27FC236}">
                <a16:creationId xmlns:a16="http://schemas.microsoft.com/office/drawing/2014/main" id="{36BF8560-0F9F-5B10-28E4-B67AA596BBC1}"/>
              </a:ext>
            </a:extLst>
          </p:cNvPr>
          <p:cNvPicPr>
            <a:picLocks noChangeAspect="1"/>
          </p:cNvPicPr>
          <p:nvPr/>
        </p:nvPicPr>
        <p:blipFill>
          <a:blip r:embed="rId7">
            <a:extLst>
              <a:ext uri="{28A0092B-C50C-407E-A947-70E740481C1C}">
                <a14:useLocalDpi xmlns:a14="http://schemas.microsoft.com/office/drawing/2010/main" val="0"/>
              </a:ext>
            </a:extLst>
          </a:blip>
          <a:srcRect t="22733"/>
          <a:stretch/>
        </p:blipFill>
        <p:spPr>
          <a:xfrm>
            <a:off x="582520" y="4358028"/>
            <a:ext cx="521517" cy="402959"/>
          </a:xfrm>
          <a:prstGeom prst="rect">
            <a:avLst/>
          </a:prstGeom>
        </p:spPr>
      </p:pic>
      <p:sp>
        <p:nvSpPr>
          <p:cNvPr id="14" name="Rectangle 13">
            <a:extLst>
              <a:ext uri="{FF2B5EF4-FFF2-40B4-BE49-F238E27FC236}">
                <a16:creationId xmlns:a16="http://schemas.microsoft.com/office/drawing/2014/main" id="{DB07964B-96C9-53AE-91F0-6EDFC0C0D9F8}"/>
              </a:ext>
            </a:extLst>
          </p:cNvPr>
          <p:cNvSpPr/>
          <p:nvPr/>
        </p:nvSpPr>
        <p:spPr>
          <a:xfrm>
            <a:off x="9108069" y="4797007"/>
            <a:ext cx="3095297" cy="2060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a:extLst>
              <a:ext uri="{FF2B5EF4-FFF2-40B4-BE49-F238E27FC236}">
                <a16:creationId xmlns:a16="http://schemas.microsoft.com/office/drawing/2014/main" id="{0FB973B7-72CF-E755-07C8-F4BA47533756}"/>
              </a:ext>
            </a:extLst>
          </p:cNvPr>
          <p:cNvGraphicFramePr>
            <a:graphicFrameLocks noGrp="1"/>
          </p:cNvGraphicFramePr>
          <p:nvPr/>
        </p:nvGraphicFramePr>
        <p:xfrm>
          <a:off x="1325873" y="3763669"/>
          <a:ext cx="10641896" cy="2917869"/>
        </p:xfrm>
        <a:graphic>
          <a:graphicData uri="http://schemas.openxmlformats.org/drawingml/2006/table">
            <a:tbl>
              <a:tblPr firstRow="1" bandRow="1">
                <a:tableStyleId>{5940675A-B579-460E-94D1-54222C63F5DA}</a:tableStyleId>
              </a:tblPr>
              <a:tblGrid>
                <a:gridCol w="10641896">
                  <a:extLst>
                    <a:ext uri="{9D8B030D-6E8A-4147-A177-3AD203B41FA5}">
                      <a16:colId xmlns:a16="http://schemas.microsoft.com/office/drawing/2014/main" val="2687024864"/>
                    </a:ext>
                  </a:extLst>
                </a:gridCol>
              </a:tblGrid>
              <a:tr h="6191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accent3"/>
                          </a:solidFill>
                          <a:effectLst/>
                          <a:latin typeface="+mn-lt"/>
                        </a:rPr>
                        <a:t>Accelerating EV Adoption</a:t>
                      </a:r>
                      <a:r>
                        <a:rPr lang="en-GB" sz="1800" i="0" dirty="0">
                          <a:solidFill>
                            <a:srgbClr val="333333"/>
                          </a:solidFill>
                          <a:effectLst/>
                          <a:latin typeface="+mn-lt"/>
                        </a:rPr>
                        <a:t>: Insights and Strategies for Community Transport Operators in England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0281766"/>
                  </a:ext>
                </a:extLst>
              </a:tr>
              <a:tr h="568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333333"/>
                          </a:solidFill>
                          <a:effectLst/>
                          <a:latin typeface="+mn-lt"/>
                        </a:rPr>
                        <a:t>Maximising Impact: </a:t>
                      </a:r>
                      <a:r>
                        <a:rPr lang="en-GB" sz="1800" i="0" dirty="0">
                          <a:solidFill>
                            <a:schemeClr val="accent3"/>
                          </a:solidFill>
                          <a:effectLst/>
                          <a:latin typeface="+mn-lt"/>
                        </a:rPr>
                        <a:t>Evaluating the Value of Group Hire Services </a:t>
                      </a:r>
                      <a:r>
                        <a:rPr lang="en-GB" sz="1800" i="0" dirty="0">
                          <a:solidFill>
                            <a:srgbClr val="333333"/>
                          </a:solidFill>
                          <a:effectLst/>
                          <a:latin typeface="+mn-lt"/>
                        </a:rPr>
                        <a:t>in Community Transport</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7568101"/>
                  </a:ext>
                </a:extLst>
              </a:tr>
              <a:tr h="551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rgbClr val="333333"/>
                          </a:solidFill>
                          <a:effectLst/>
                          <a:latin typeface="+mn-lt"/>
                        </a:rPr>
                        <a:t>Driving Sustainability: </a:t>
                      </a:r>
                      <a:r>
                        <a:rPr lang="en-GB" sz="1800" i="0" dirty="0">
                          <a:solidFill>
                            <a:schemeClr val="accent3"/>
                          </a:solidFill>
                          <a:effectLst/>
                          <a:latin typeface="+mn-lt"/>
                        </a:rPr>
                        <a:t>Evaluating and Future-Proofing Volunteer Car Schemes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8442931"/>
                  </a:ext>
                </a:extLst>
              </a:tr>
              <a:tr h="702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accent3"/>
                          </a:solidFill>
                          <a:effectLst/>
                          <a:latin typeface="+mn-lt"/>
                        </a:rPr>
                        <a:t>Exploring and Enhancing Community Bus Routes</a:t>
                      </a:r>
                      <a:r>
                        <a:rPr lang="en-GB" sz="1800" i="0" dirty="0">
                          <a:solidFill>
                            <a:srgbClr val="333333"/>
                          </a:solidFill>
                          <a:effectLst/>
                          <a:latin typeface="+mn-lt"/>
                        </a:rPr>
                        <a:t>: Understanding Operations, Challenges, and S22 Permit Usage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598414"/>
                  </a:ext>
                </a:extLst>
              </a:tr>
              <a:tr h="4766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dirty="0">
                          <a:solidFill>
                            <a:schemeClr val="accent3"/>
                          </a:solidFill>
                          <a:effectLst/>
                          <a:latin typeface="+mn-lt"/>
                        </a:rPr>
                        <a:t>Connecting Community Transport to Local Devolution</a:t>
                      </a:r>
                      <a:r>
                        <a:rPr lang="en-GB" sz="1800" i="0" dirty="0">
                          <a:solidFill>
                            <a:srgbClr val="333333"/>
                          </a:solidFill>
                          <a:effectLst/>
                          <a:latin typeface="+mn-lt"/>
                        </a:rPr>
                        <a:t>: Opportunities, Challenges, and Best Practices</a:t>
                      </a: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19916044"/>
                  </a:ext>
                </a:extLst>
              </a:tr>
            </a:tbl>
          </a:graphicData>
        </a:graphic>
      </p:graphicFrame>
    </p:spTree>
    <p:extLst>
      <p:ext uri="{BB962C8B-B14F-4D97-AF65-F5344CB8AC3E}">
        <p14:creationId xmlns:p14="http://schemas.microsoft.com/office/powerpoint/2010/main" val="387062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 with people around it&#10;&#10;AI-generated content may be incorrect.">
            <a:extLst>
              <a:ext uri="{FF2B5EF4-FFF2-40B4-BE49-F238E27FC236}">
                <a16:creationId xmlns:a16="http://schemas.microsoft.com/office/drawing/2014/main" id="{4782601C-30D3-6287-69E3-31EE6C013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515" y="2470602"/>
            <a:ext cx="1138646" cy="1138646"/>
          </a:xfrm>
          <a:prstGeom prst="rect">
            <a:avLst/>
          </a:prstGeom>
        </p:spPr>
      </p:pic>
      <p:pic>
        <p:nvPicPr>
          <p:cNvPr id="9" name="Picture 8" descr="A blue bus sign with a white circle&#10;&#10;AI-generated content may be incorrect.">
            <a:extLst>
              <a:ext uri="{FF2B5EF4-FFF2-40B4-BE49-F238E27FC236}">
                <a16:creationId xmlns:a16="http://schemas.microsoft.com/office/drawing/2014/main" id="{40CE683D-A4D2-9DEC-C12A-81CD4B703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8842" y="3842471"/>
            <a:ext cx="1138646" cy="1138646"/>
          </a:xfrm>
          <a:prstGeom prst="rect">
            <a:avLst/>
          </a:prstGeom>
        </p:spPr>
      </p:pic>
      <p:pic>
        <p:nvPicPr>
          <p:cNvPr id="15" name="Picture 14" descr="A group of people in a bus&#10;&#10;AI-generated content may be incorrect.">
            <a:extLst>
              <a:ext uri="{FF2B5EF4-FFF2-40B4-BE49-F238E27FC236}">
                <a16:creationId xmlns:a16="http://schemas.microsoft.com/office/drawing/2014/main" id="{55159810-D67D-7858-F5DD-7EC6477EBD94}"/>
              </a:ext>
            </a:extLst>
          </p:cNvPr>
          <p:cNvPicPr>
            <a:picLocks noChangeAspect="1"/>
          </p:cNvPicPr>
          <p:nvPr/>
        </p:nvPicPr>
        <p:blipFill>
          <a:blip r:embed="rId5">
            <a:extLst>
              <a:ext uri="{28A0092B-C50C-407E-A947-70E740481C1C}">
                <a14:useLocalDpi xmlns:a14="http://schemas.microsoft.com/office/drawing/2010/main" val="0"/>
              </a:ext>
            </a:extLst>
          </a:blip>
          <a:srcRect t="22733"/>
          <a:stretch/>
        </p:blipFill>
        <p:spPr>
          <a:xfrm>
            <a:off x="8393883" y="1474074"/>
            <a:ext cx="1138646" cy="879795"/>
          </a:xfrm>
          <a:prstGeom prst="rect">
            <a:avLst/>
          </a:prstGeom>
        </p:spPr>
      </p:pic>
      <p:pic>
        <p:nvPicPr>
          <p:cNvPr id="17" name="Picture 16" descr="A green and yellow electrical plug&#10;&#10;AI-generated content may be incorrect.">
            <a:extLst>
              <a:ext uri="{FF2B5EF4-FFF2-40B4-BE49-F238E27FC236}">
                <a16:creationId xmlns:a16="http://schemas.microsoft.com/office/drawing/2014/main" id="{DB12A230-7EC4-1DF3-4A96-3423CB18EA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47752" y="236562"/>
            <a:ext cx="830909" cy="830909"/>
          </a:xfrm>
          <a:prstGeom prst="rect">
            <a:avLst/>
          </a:prstGeom>
        </p:spPr>
      </p:pic>
      <p:sp>
        <p:nvSpPr>
          <p:cNvPr id="19" name="TextBox 18">
            <a:extLst>
              <a:ext uri="{FF2B5EF4-FFF2-40B4-BE49-F238E27FC236}">
                <a16:creationId xmlns:a16="http://schemas.microsoft.com/office/drawing/2014/main" id="{28E4C3CA-7077-BD03-8432-3272D6D68C87}"/>
              </a:ext>
            </a:extLst>
          </p:cNvPr>
          <p:cNvSpPr txBox="1"/>
          <p:nvPr/>
        </p:nvSpPr>
        <p:spPr>
          <a:xfrm>
            <a:off x="9684405" y="328852"/>
            <a:ext cx="2358659" cy="646331"/>
          </a:xfrm>
          <a:prstGeom prst="rect">
            <a:avLst/>
          </a:prstGeom>
          <a:noFill/>
        </p:spPr>
        <p:txBody>
          <a:bodyPr wrap="square">
            <a:spAutoFit/>
          </a:bodyPr>
          <a:lstStyle/>
          <a:p>
            <a:r>
              <a:rPr lang="en-GB" sz="1800" i="0" dirty="0">
                <a:solidFill>
                  <a:schemeClr val="accent3"/>
                </a:solidFill>
                <a:effectLst/>
                <a:latin typeface="+mn-lt"/>
              </a:rPr>
              <a:t>Accelerating EV Adoption</a:t>
            </a:r>
            <a:endParaRPr lang="en-GB" dirty="0"/>
          </a:p>
        </p:txBody>
      </p:sp>
      <p:sp>
        <p:nvSpPr>
          <p:cNvPr id="21" name="TextBox 20">
            <a:extLst>
              <a:ext uri="{FF2B5EF4-FFF2-40B4-BE49-F238E27FC236}">
                <a16:creationId xmlns:a16="http://schemas.microsoft.com/office/drawing/2014/main" id="{F9E81B53-8AD8-3207-347D-63DA3A27817A}"/>
              </a:ext>
            </a:extLst>
          </p:cNvPr>
          <p:cNvSpPr txBox="1"/>
          <p:nvPr/>
        </p:nvSpPr>
        <p:spPr>
          <a:xfrm>
            <a:off x="9684405" y="1590807"/>
            <a:ext cx="2813339" cy="646331"/>
          </a:xfrm>
          <a:prstGeom prst="rect">
            <a:avLst/>
          </a:prstGeom>
          <a:noFill/>
        </p:spPr>
        <p:txBody>
          <a:bodyPr wrap="square">
            <a:spAutoFit/>
          </a:bodyPr>
          <a:lstStyle/>
          <a:p>
            <a:r>
              <a:rPr lang="en-GB" sz="1800" i="0" dirty="0">
                <a:solidFill>
                  <a:schemeClr val="accent3"/>
                </a:solidFill>
                <a:effectLst/>
                <a:latin typeface="+mn-lt"/>
              </a:rPr>
              <a:t>Value of Group Hire Services </a:t>
            </a:r>
            <a:endParaRPr lang="en-GB" dirty="0"/>
          </a:p>
        </p:txBody>
      </p:sp>
      <p:sp>
        <p:nvSpPr>
          <p:cNvPr id="23" name="TextBox 22">
            <a:extLst>
              <a:ext uri="{FF2B5EF4-FFF2-40B4-BE49-F238E27FC236}">
                <a16:creationId xmlns:a16="http://schemas.microsoft.com/office/drawing/2014/main" id="{C72E7E9E-4792-54D0-CD51-F71D40CF804F}"/>
              </a:ext>
            </a:extLst>
          </p:cNvPr>
          <p:cNvSpPr txBox="1"/>
          <p:nvPr/>
        </p:nvSpPr>
        <p:spPr>
          <a:xfrm>
            <a:off x="9684405" y="2782669"/>
            <a:ext cx="2639291" cy="646331"/>
          </a:xfrm>
          <a:prstGeom prst="rect">
            <a:avLst/>
          </a:prstGeom>
          <a:noFill/>
        </p:spPr>
        <p:txBody>
          <a:bodyPr wrap="square">
            <a:spAutoFit/>
          </a:bodyPr>
          <a:lstStyle/>
          <a:p>
            <a:r>
              <a:rPr lang="en-GB" sz="1800" i="0" dirty="0">
                <a:solidFill>
                  <a:schemeClr val="accent3"/>
                </a:solidFill>
                <a:effectLst/>
                <a:latin typeface="+mn-lt"/>
              </a:rPr>
              <a:t>Future-Proofing Volunteer Car Schemes</a:t>
            </a:r>
            <a:endParaRPr lang="en-GB" dirty="0"/>
          </a:p>
        </p:txBody>
      </p:sp>
      <p:sp>
        <p:nvSpPr>
          <p:cNvPr id="25" name="TextBox 24">
            <a:extLst>
              <a:ext uri="{FF2B5EF4-FFF2-40B4-BE49-F238E27FC236}">
                <a16:creationId xmlns:a16="http://schemas.microsoft.com/office/drawing/2014/main" id="{0F2D7F41-7ECC-0F21-3F0A-D37DA67EEF4F}"/>
              </a:ext>
            </a:extLst>
          </p:cNvPr>
          <p:cNvSpPr txBox="1"/>
          <p:nvPr/>
        </p:nvSpPr>
        <p:spPr>
          <a:xfrm>
            <a:off x="9684405" y="4088629"/>
            <a:ext cx="2527589" cy="646331"/>
          </a:xfrm>
          <a:prstGeom prst="rect">
            <a:avLst/>
          </a:prstGeom>
          <a:noFill/>
        </p:spPr>
        <p:txBody>
          <a:bodyPr wrap="square">
            <a:spAutoFit/>
          </a:bodyPr>
          <a:lstStyle/>
          <a:p>
            <a:r>
              <a:rPr lang="en-GB" sz="1800" i="0" dirty="0">
                <a:solidFill>
                  <a:schemeClr val="accent3"/>
                </a:solidFill>
                <a:effectLst/>
                <a:latin typeface="+mn-lt"/>
              </a:rPr>
              <a:t>Enhancing Community Bus Routes</a:t>
            </a:r>
            <a:endParaRPr lang="en-GB" dirty="0"/>
          </a:p>
        </p:txBody>
      </p:sp>
      <p:sp>
        <p:nvSpPr>
          <p:cNvPr id="26" name="Rectangle 25">
            <a:extLst>
              <a:ext uri="{FF2B5EF4-FFF2-40B4-BE49-F238E27FC236}">
                <a16:creationId xmlns:a16="http://schemas.microsoft.com/office/drawing/2014/main" id="{B9A704C0-ED45-6C09-5B45-96250CCFDD08}"/>
              </a:ext>
            </a:extLst>
          </p:cNvPr>
          <p:cNvSpPr/>
          <p:nvPr/>
        </p:nvSpPr>
        <p:spPr>
          <a:xfrm>
            <a:off x="9378661" y="4873336"/>
            <a:ext cx="2813339" cy="19846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ECE75D3-8637-C78D-977F-83931AF7A2BE}"/>
              </a:ext>
            </a:extLst>
          </p:cNvPr>
          <p:cNvSpPr txBox="1"/>
          <p:nvPr/>
        </p:nvSpPr>
        <p:spPr>
          <a:xfrm>
            <a:off x="9684405" y="5394589"/>
            <a:ext cx="2391540" cy="646331"/>
          </a:xfrm>
          <a:prstGeom prst="rect">
            <a:avLst/>
          </a:prstGeom>
          <a:noFill/>
        </p:spPr>
        <p:txBody>
          <a:bodyPr wrap="square">
            <a:spAutoFit/>
          </a:bodyPr>
          <a:lstStyle/>
          <a:p>
            <a:r>
              <a:rPr lang="en-GB" sz="1800" i="0" dirty="0">
                <a:solidFill>
                  <a:schemeClr val="accent3"/>
                </a:solidFill>
                <a:effectLst/>
                <a:latin typeface="+mn-lt"/>
              </a:rPr>
              <a:t>Connecting CT to Local Devolution</a:t>
            </a:r>
            <a:endParaRPr lang="en-GB" dirty="0"/>
          </a:p>
        </p:txBody>
      </p:sp>
      <p:pic>
        <p:nvPicPr>
          <p:cNvPr id="11" name="Picture 10" descr="A blue and white logo&#10;&#10;AI-generated content may be incorrect.">
            <a:extLst>
              <a:ext uri="{FF2B5EF4-FFF2-40B4-BE49-F238E27FC236}">
                <a16:creationId xmlns:a16="http://schemas.microsoft.com/office/drawing/2014/main" id="{7C7B6C1B-9B35-3AC3-1A93-0D6F2EFDD4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2710" y="5302299"/>
            <a:ext cx="830909" cy="830909"/>
          </a:xfrm>
          <a:prstGeom prst="rect">
            <a:avLst/>
          </a:prstGeom>
        </p:spPr>
      </p:pic>
      <p:cxnSp>
        <p:nvCxnSpPr>
          <p:cNvPr id="30" name="Straight Connector 29">
            <a:extLst>
              <a:ext uri="{FF2B5EF4-FFF2-40B4-BE49-F238E27FC236}">
                <a16:creationId xmlns:a16="http://schemas.microsoft.com/office/drawing/2014/main" id="{435163A4-B7BF-1364-1300-3EFBFA939B77}"/>
              </a:ext>
            </a:extLst>
          </p:cNvPr>
          <p:cNvCxnSpPr/>
          <p:nvPr/>
        </p:nvCxnSpPr>
        <p:spPr>
          <a:xfrm>
            <a:off x="7876309" y="114300"/>
            <a:ext cx="72736" cy="6709312"/>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41F26BF-1708-2C0B-20F4-6782A0C97FE1}"/>
              </a:ext>
            </a:extLst>
          </p:cNvPr>
          <p:cNvSpPr txBox="1"/>
          <p:nvPr/>
        </p:nvSpPr>
        <p:spPr>
          <a:xfrm>
            <a:off x="148936" y="114300"/>
            <a:ext cx="3583925" cy="646331"/>
          </a:xfrm>
          <a:prstGeom prst="rect">
            <a:avLst/>
          </a:prstGeom>
          <a:noFill/>
        </p:spPr>
        <p:txBody>
          <a:bodyPr wrap="square" rtlCol="0">
            <a:spAutoFit/>
          </a:bodyPr>
          <a:lstStyle/>
          <a:p>
            <a:r>
              <a:rPr lang="en-GB" sz="3600" b="1" dirty="0">
                <a:solidFill>
                  <a:srgbClr val="279CD8"/>
                </a:solidFill>
                <a:latin typeface="Open Sans" panose="020B0606030504020204" pitchFamily="34" charset="0"/>
                <a:ea typeface="Open Sans" panose="020B0606030504020204" pitchFamily="34" charset="0"/>
                <a:cs typeface="Open Sans" panose="020B0606030504020204" pitchFamily="34" charset="0"/>
              </a:rPr>
              <a:t>Regional Focus</a:t>
            </a:r>
          </a:p>
        </p:txBody>
      </p:sp>
      <p:pic>
        <p:nvPicPr>
          <p:cNvPr id="37" name="Picture 36" descr="A map of england with different colored icons&#10;&#10;AI-generated content may be incorrect.">
            <a:extLst>
              <a:ext uri="{FF2B5EF4-FFF2-40B4-BE49-F238E27FC236}">
                <a16:creationId xmlns:a16="http://schemas.microsoft.com/office/drawing/2014/main" id="{C3DF2FB0-2393-9396-92F2-E7A8BA5D35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1937" y="818716"/>
            <a:ext cx="6047509" cy="6047509"/>
          </a:xfrm>
          <a:prstGeom prst="rect">
            <a:avLst/>
          </a:prstGeom>
        </p:spPr>
      </p:pic>
    </p:spTree>
    <p:extLst>
      <p:ext uri="{BB962C8B-B14F-4D97-AF65-F5344CB8AC3E}">
        <p14:creationId xmlns:p14="http://schemas.microsoft.com/office/powerpoint/2010/main" val="77392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BC32-2864-8C3C-221D-20935FD7455D}"/>
              </a:ext>
            </a:extLst>
          </p:cNvPr>
          <p:cNvSpPr>
            <a:spLocks noGrp="1"/>
          </p:cNvSpPr>
          <p:nvPr>
            <p:ph type="title"/>
          </p:nvPr>
        </p:nvSpPr>
        <p:spPr/>
        <p:txBody>
          <a:bodyPr/>
          <a:lstStyle/>
          <a:p>
            <a:endParaRPr lang="en-GB"/>
          </a:p>
        </p:txBody>
      </p:sp>
      <p:pic>
        <p:nvPicPr>
          <p:cNvPr id="3" name="Picture Placeholder 25" descr="A map with blue pins&#10;&#10;AI-generated content may be incorrect.">
            <a:extLst>
              <a:ext uri="{FF2B5EF4-FFF2-40B4-BE49-F238E27FC236}">
                <a16:creationId xmlns:a16="http://schemas.microsoft.com/office/drawing/2014/main" id="{37F90814-912B-B194-ACD5-CE3730DCE15D}"/>
              </a:ext>
            </a:extLst>
          </p:cNvPr>
          <p:cNvPicPr>
            <a:picLocks noChangeAspect="1"/>
          </p:cNvPicPr>
          <p:nvPr/>
        </p:nvPicPr>
        <p:blipFill>
          <a:blip r:embed="rId2"/>
          <a:srcRect t="11650" b="11650"/>
          <a:stretch>
            <a:fillRect/>
          </a:stretch>
        </p:blipFill>
        <p:spPr>
          <a:xfrm>
            <a:off x="0" y="0"/>
            <a:ext cx="12192000" cy="3408892"/>
          </a:xfrm>
          <a:prstGeom prst="rect">
            <a:avLst/>
          </a:prstGeom>
        </p:spPr>
      </p:pic>
      <p:sp>
        <p:nvSpPr>
          <p:cNvPr id="4" name="Text Placeholder 5">
            <a:extLst>
              <a:ext uri="{FF2B5EF4-FFF2-40B4-BE49-F238E27FC236}">
                <a16:creationId xmlns:a16="http://schemas.microsoft.com/office/drawing/2014/main" id="{CA9F2C09-B589-DB3B-DC86-9B1F0E59FD09}"/>
              </a:ext>
            </a:extLst>
          </p:cNvPr>
          <p:cNvSpPr txBox="1">
            <a:spLocks/>
          </p:cNvSpPr>
          <p:nvPr/>
        </p:nvSpPr>
        <p:spPr>
          <a:xfrm>
            <a:off x="4235892" y="3580635"/>
            <a:ext cx="5598988" cy="2841680"/>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Aptos" panose="020B0004020202020204" pitchFamily="34" charset="0"/>
              </a:rPr>
              <a:t>Community First Oxfordshire</a:t>
            </a:r>
          </a:p>
          <a:p>
            <a:pPr marL="285750" indent="-285750">
              <a:buFont typeface="Arial" panose="020B0604020202020204" pitchFamily="34" charset="0"/>
              <a:buChar char="•"/>
            </a:pPr>
            <a:r>
              <a:rPr lang="en-US" sz="1600" dirty="0">
                <a:latin typeface="Aptos" panose="020B0004020202020204" pitchFamily="34" charset="0"/>
              </a:rPr>
              <a:t>Didcot Volunteer Drivers</a:t>
            </a:r>
          </a:p>
          <a:p>
            <a:pPr marL="285750" indent="-285750">
              <a:buFont typeface="Arial" panose="020B0604020202020204" pitchFamily="34" charset="0"/>
              <a:buChar char="•"/>
            </a:pPr>
            <a:r>
              <a:rPr lang="en-US" sz="1600" dirty="0">
                <a:latin typeface="Aptos" panose="020B0004020202020204" pitchFamily="34" charset="0"/>
              </a:rPr>
              <a:t>Faringdon Community Bus</a:t>
            </a:r>
          </a:p>
          <a:p>
            <a:pPr marL="285750" indent="-285750">
              <a:buFont typeface="Arial" panose="020B0604020202020204" pitchFamily="34" charset="0"/>
              <a:buChar char="•"/>
            </a:pPr>
            <a:r>
              <a:rPr lang="en-US" sz="1600" dirty="0">
                <a:latin typeface="Aptos" panose="020B0004020202020204" pitchFamily="34" charset="0"/>
              </a:rPr>
              <a:t>First and Last Mile CIC</a:t>
            </a:r>
          </a:p>
          <a:p>
            <a:pPr marL="285750" indent="-285750">
              <a:buFont typeface="Arial" panose="020B0604020202020204" pitchFamily="34" charset="0"/>
              <a:buChar char="•"/>
            </a:pPr>
            <a:r>
              <a:rPr lang="en-US" sz="1600" dirty="0">
                <a:latin typeface="Aptos" panose="020B0004020202020204" pitchFamily="34" charset="0"/>
              </a:rPr>
              <a:t>Fish Volunteer Centre</a:t>
            </a:r>
          </a:p>
          <a:p>
            <a:pPr marL="285750" indent="-285750">
              <a:buFont typeface="Arial" panose="020B0604020202020204" pitchFamily="34" charset="0"/>
              <a:buChar char="•"/>
            </a:pPr>
            <a:r>
              <a:rPr lang="en-US" sz="1600" dirty="0">
                <a:latin typeface="Aptos" panose="020B0004020202020204" pitchFamily="34" charset="0"/>
              </a:rPr>
              <a:t>Freeland Community Bus</a:t>
            </a:r>
          </a:p>
          <a:p>
            <a:pPr marL="285750" indent="-285750">
              <a:buFont typeface="Arial" panose="020B0604020202020204" pitchFamily="34" charset="0"/>
              <a:buChar char="•"/>
            </a:pPr>
            <a:r>
              <a:rPr lang="en-US" sz="1600" dirty="0">
                <a:latin typeface="Aptos" panose="020B0004020202020204" pitchFamily="34" charset="0"/>
              </a:rPr>
              <a:t>Henley and District </a:t>
            </a:r>
            <a:r>
              <a:rPr lang="en-US" sz="1600" dirty="0" err="1">
                <a:latin typeface="Aptos" panose="020B0004020202020204" pitchFamily="34" charset="0"/>
              </a:rPr>
              <a:t>Handibus</a:t>
            </a:r>
            <a:r>
              <a:rPr lang="en-US" sz="1600" dirty="0">
                <a:latin typeface="Aptos" panose="020B0004020202020204" pitchFamily="34" charset="0"/>
              </a:rPr>
              <a:t> Scheme</a:t>
            </a:r>
          </a:p>
          <a:p>
            <a:pPr marL="285750" indent="-285750">
              <a:buFont typeface="Arial" panose="020B0604020202020204" pitchFamily="34" charset="0"/>
              <a:buChar char="•"/>
            </a:pPr>
            <a:r>
              <a:rPr lang="en-US" sz="1600" dirty="0">
                <a:solidFill>
                  <a:schemeClr val="tx1"/>
                </a:solidFill>
                <a:latin typeface="Aptos" panose="020B0004020202020204" pitchFamily="34" charset="0"/>
              </a:rPr>
              <a:t>Community First Oxfordshire</a:t>
            </a:r>
          </a:p>
          <a:p>
            <a:pPr marL="285750" indent="-285750">
              <a:buFont typeface="Arial" panose="020B0604020202020204" pitchFamily="34" charset="0"/>
              <a:buChar char="•"/>
            </a:pPr>
            <a:r>
              <a:rPr lang="en-GB" sz="1600" dirty="0">
                <a:solidFill>
                  <a:schemeClr val="tx1"/>
                </a:solidFill>
                <a:latin typeface="Aptos" panose="020B0004020202020204" pitchFamily="34" charset="0"/>
              </a:rPr>
              <a:t>Thame Town Council</a:t>
            </a:r>
          </a:p>
          <a:p>
            <a:pPr marL="285750" indent="-285750">
              <a:buFont typeface="Arial" panose="020B0604020202020204" pitchFamily="34" charset="0"/>
              <a:buChar char="•"/>
            </a:pPr>
            <a:r>
              <a:rPr lang="en-GB" sz="1600" dirty="0">
                <a:solidFill>
                  <a:schemeClr val="tx1"/>
                </a:solidFill>
                <a:latin typeface="Aptos" panose="020B0004020202020204" pitchFamily="34" charset="0"/>
              </a:rPr>
              <a:t>Villager Bus Services</a:t>
            </a:r>
          </a:p>
          <a:p>
            <a:pPr marL="285750" indent="-285750">
              <a:buFont typeface="Arial" panose="020B0604020202020204" pitchFamily="34" charset="0"/>
              <a:buChar char="•"/>
            </a:pPr>
            <a:r>
              <a:rPr lang="en-GB" sz="1600" dirty="0">
                <a:solidFill>
                  <a:schemeClr val="tx1"/>
                </a:solidFill>
                <a:latin typeface="Aptos" panose="020B0004020202020204" pitchFamily="34" charset="0"/>
              </a:rPr>
              <a:t>Volunteer Link-up West Oxfordshire</a:t>
            </a:r>
          </a:p>
          <a:p>
            <a:pPr marL="285750" indent="-285750">
              <a:buFont typeface="Arial" panose="020B0604020202020204" pitchFamily="34" charset="0"/>
              <a:buChar char="•"/>
            </a:pPr>
            <a:r>
              <a:rPr lang="en-GB" sz="1600" b="0" i="0" u="none" strike="noStrike" dirty="0">
                <a:solidFill>
                  <a:schemeClr val="tx1"/>
                </a:solidFill>
                <a:effectLst/>
                <a:latin typeface="Aptos" panose="020B0004020202020204" pitchFamily="34" charset="0"/>
              </a:rPr>
              <a:t>Richard Wellesley Memorial Transport Group</a:t>
            </a:r>
          </a:p>
          <a:p>
            <a:pPr marL="285750" indent="-285750">
              <a:buFont typeface="Arial" panose="020B0604020202020204" pitchFamily="34" charset="0"/>
              <a:buChar char="•"/>
            </a:pPr>
            <a:endParaRPr lang="en-US" sz="1600" dirty="0">
              <a:latin typeface="Aptos" panose="020B0004020202020204" pitchFamily="34" charset="0"/>
            </a:endParaRPr>
          </a:p>
        </p:txBody>
      </p:sp>
      <p:sp>
        <p:nvSpPr>
          <p:cNvPr id="5" name="Title 1">
            <a:extLst>
              <a:ext uri="{FF2B5EF4-FFF2-40B4-BE49-F238E27FC236}">
                <a16:creationId xmlns:a16="http://schemas.microsoft.com/office/drawing/2014/main" id="{0DC306C9-2D7E-4511-B93F-6CBE450ADDD3}"/>
              </a:ext>
            </a:extLst>
          </p:cNvPr>
          <p:cNvSpPr txBox="1">
            <a:spLocks/>
          </p:cNvSpPr>
          <p:nvPr/>
        </p:nvSpPr>
        <p:spPr>
          <a:xfrm>
            <a:off x="222375" y="4039617"/>
            <a:ext cx="3581874" cy="21686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79CD8"/>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GB" sz="3200" dirty="0"/>
              <a:t>CTA Members in Oxfordshire</a:t>
            </a:r>
          </a:p>
          <a:p>
            <a:pPr algn="ctr"/>
            <a:endParaRPr lang="en-GB" sz="3200" dirty="0"/>
          </a:p>
          <a:p>
            <a:pPr algn="ctr"/>
            <a:r>
              <a:rPr lang="en-GB" sz="2800" dirty="0"/>
              <a:t>Here’s just a few….</a:t>
            </a:r>
          </a:p>
        </p:txBody>
      </p:sp>
      <p:sp>
        <p:nvSpPr>
          <p:cNvPr id="6" name="Text Placeholder 5">
            <a:extLst>
              <a:ext uri="{FF2B5EF4-FFF2-40B4-BE49-F238E27FC236}">
                <a16:creationId xmlns:a16="http://schemas.microsoft.com/office/drawing/2014/main" id="{3736ADC1-63F8-2955-987A-37DFF1105E5A}"/>
              </a:ext>
            </a:extLst>
          </p:cNvPr>
          <p:cNvSpPr txBox="1">
            <a:spLocks/>
          </p:cNvSpPr>
          <p:nvPr/>
        </p:nvSpPr>
        <p:spPr>
          <a:xfrm>
            <a:off x="8364693" y="3661765"/>
            <a:ext cx="3720216" cy="2927628"/>
          </a:xfrm>
          <a:prstGeom prst="rect">
            <a:avLst/>
          </a:prstGeom>
        </p:spPr>
        <p:txBody>
          <a:bodyPr vert="horz" lIns="0" tIns="7200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dirty="0">
              <a:latin typeface="Aptos" panose="020B0004020202020204" pitchFamily="34" charset="0"/>
            </a:endParaRPr>
          </a:p>
        </p:txBody>
      </p:sp>
    </p:spTree>
    <p:extLst>
      <p:ext uri="{BB962C8B-B14F-4D97-AF65-F5344CB8AC3E}">
        <p14:creationId xmlns:p14="http://schemas.microsoft.com/office/powerpoint/2010/main" val="166025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6293-8001-88CB-4763-1D237AF99DBB}"/>
              </a:ext>
            </a:extLst>
          </p:cNvPr>
          <p:cNvSpPr>
            <a:spLocks noGrp="1"/>
          </p:cNvSpPr>
          <p:nvPr>
            <p:ph type="title"/>
          </p:nvPr>
        </p:nvSpPr>
        <p:spPr/>
        <p:txBody>
          <a:bodyPr/>
          <a:lstStyle/>
          <a:p>
            <a:r>
              <a:rPr lang="en-GB" dirty="0"/>
              <a:t>Upcoming events</a:t>
            </a:r>
          </a:p>
        </p:txBody>
      </p:sp>
      <p:graphicFrame>
        <p:nvGraphicFramePr>
          <p:cNvPr id="4" name="Content Placeholder 3">
            <a:extLst>
              <a:ext uri="{FF2B5EF4-FFF2-40B4-BE49-F238E27FC236}">
                <a16:creationId xmlns:a16="http://schemas.microsoft.com/office/drawing/2014/main" id="{E88BD9F3-F533-05DE-23F1-A45A3755D3F7}"/>
              </a:ext>
            </a:extLst>
          </p:cNvPr>
          <p:cNvGraphicFramePr>
            <a:graphicFrameLocks noGrp="1"/>
          </p:cNvGraphicFramePr>
          <p:nvPr>
            <p:ph idx="1"/>
            <p:extLst>
              <p:ext uri="{D42A27DB-BD31-4B8C-83A1-F6EECF244321}">
                <p14:modId xmlns:p14="http://schemas.microsoft.com/office/powerpoint/2010/main" val="1726955406"/>
              </p:ext>
            </p:extLst>
          </p:nvPr>
        </p:nvGraphicFramePr>
        <p:xfrm>
          <a:off x="452120" y="1715452"/>
          <a:ext cx="7736840" cy="3427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qr code on a white background&#10;&#10;AI-generated content may be incorrect.">
            <a:extLst>
              <a:ext uri="{FF2B5EF4-FFF2-40B4-BE49-F238E27FC236}">
                <a16:creationId xmlns:a16="http://schemas.microsoft.com/office/drawing/2014/main" id="{41699B86-D004-EDA5-DAF7-2BE3CE20EB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5040" y="2336800"/>
            <a:ext cx="3616960" cy="4521200"/>
          </a:xfrm>
          <a:prstGeom prst="rect">
            <a:avLst/>
          </a:prstGeom>
        </p:spPr>
      </p:pic>
    </p:spTree>
    <p:extLst>
      <p:ext uri="{BB962C8B-B14F-4D97-AF65-F5344CB8AC3E}">
        <p14:creationId xmlns:p14="http://schemas.microsoft.com/office/powerpoint/2010/main" val="80580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BC9D41-AC0E-D401-CA65-158126FB5962}"/>
              </a:ext>
            </a:extLst>
          </p:cNvPr>
          <p:cNvSpPr/>
          <p:nvPr/>
        </p:nvSpPr>
        <p:spPr>
          <a:xfrm>
            <a:off x="4102638" y="0"/>
            <a:ext cx="8089361" cy="2311740"/>
          </a:xfrm>
          <a:prstGeom prst="rect">
            <a:avLst/>
          </a:prstGeom>
          <a:solidFill>
            <a:schemeClr val="accent1"/>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3" name="Picture 2" descr="https://ctauk.org/wp-content/uploads/2018/03/Website-Cover-3-1024x577.jpg">
            <a:extLst>
              <a:ext uri="{FF2B5EF4-FFF2-40B4-BE49-F238E27FC236}">
                <a16:creationId xmlns:a16="http://schemas.microsoft.com/office/drawing/2014/main" id="{3EC9998B-01A3-4400-D455-D660B9C8567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173535" cy="233377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38E44DC-1C2E-576F-409C-12EF3DEC32CE}"/>
              </a:ext>
            </a:extLst>
          </p:cNvPr>
          <p:cNvPicPr>
            <a:picLocks noChangeAspect="1"/>
          </p:cNvPicPr>
          <p:nvPr/>
        </p:nvPicPr>
        <p:blipFill>
          <a:blip r:embed="rId3"/>
          <a:stretch>
            <a:fillRect/>
          </a:stretch>
        </p:blipFill>
        <p:spPr>
          <a:xfrm>
            <a:off x="8522898" y="2311740"/>
            <a:ext cx="3669102" cy="4546260"/>
          </a:xfrm>
          <a:prstGeom prst="rect">
            <a:avLst/>
          </a:prstGeom>
        </p:spPr>
      </p:pic>
      <p:pic>
        <p:nvPicPr>
          <p:cNvPr id="5" name="Picture 4" descr="Logo&#10;&#10;Description automatically generated">
            <a:extLst>
              <a:ext uri="{FF2B5EF4-FFF2-40B4-BE49-F238E27FC236}">
                <a16:creationId xmlns:a16="http://schemas.microsoft.com/office/drawing/2014/main" id="{35E4213C-982E-83F5-F33D-46D15024ED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5058" y="-43608"/>
            <a:ext cx="1858418" cy="1675981"/>
          </a:xfrm>
          <a:prstGeom prst="rect">
            <a:avLst/>
          </a:prstGeom>
        </p:spPr>
      </p:pic>
      <p:sp>
        <p:nvSpPr>
          <p:cNvPr id="6" name="TextBox 5">
            <a:extLst>
              <a:ext uri="{FF2B5EF4-FFF2-40B4-BE49-F238E27FC236}">
                <a16:creationId xmlns:a16="http://schemas.microsoft.com/office/drawing/2014/main" id="{554451BD-09EA-BBCF-483B-C92AE2B67DA1}"/>
              </a:ext>
            </a:extLst>
          </p:cNvPr>
          <p:cNvSpPr txBox="1"/>
          <p:nvPr/>
        </p:nvSpPr>
        <p:spPr>
          <a:xfrm>
            <a:off x="6485767" y="229968"/>
            <a:ext cx="5807371" cy="923330"/>
          </a:xfrm>
          <a:prstGeom prst="rect">
            <a:avLst/>
          </a:prstGeom>
          <a:noFill/>
        </p:spPr>
        <p:txBody>
          <a:bodyPr wrap="square">
            <a:spAutoFit/>
          </a:bodyPr>
          <a:lstStyle/>
          <a:p>
            <a:pPr marL="0" indent="0">
              <a:buNone/>
            </a:pPr>
            <a:r>
              <a:rPr lang="en-GB" sz="1800" b="1" dirty="0">
                <a:solidFill>
                  <a:schemeClr val="bg1"/>
                </a:solidFill>
                <a:cs typeface="Helvetica" panose="020B0604020202020204" pitchFamily="34" charset="0"/>
              </a:rPr>
              <a:t>Our vision </a:t>
            </a:r>
            <a:r>
              <a:rPr lang="en-GB" sz="1800" dirty="0">
                <a:solidFill>
                  <a:schemeClr val="bg1"/>
                </a:solidFill>
                <a:cs typeface="Helvetica" panose="020B0604020202020204" pitchFamily="34" charset="0"/>
              </a:rPr>
              <a:t>is of a world where </a:t>
            </a:r>
            <a:r>
              <a:rPr lang="en-GB" b="0" i="0" dirty="0">
                <a:solidFill>
                  <a:schemeClr val="bg1"/>
                </a:solidFill>
                <a:effectLst/>
              </a:rPr>
              <a:t>everyone in their communities can access transport that meets their needs</a:t>
            </a:r>
            <a:endParaRPr lang="en-GB" sz="1800" dirty="0">
              <a:solidFill>
                <a:schemeClr val="bg1"/>
              </a:solidFill>
              <a:cs typeface="Helvetica" panose="020B0604020202020204" pitchFamily="34" charset="0"/>
            </a:endParaRPr>
          </a:p>
        </p:txBody>
      </p:sp>
      <p:sp>
        <p:nvSpPr>
          <p:cNvPr id="7" name="TextBox 6">
            <a:extLst>
              <a:ext uri="{FF2B5EF4-FFF2-40B4-BE49-F238E27FC236}">
                <a16:creationId xmlns:a16="http://schemas.microsoft.com/office/drawing/2014/main" id="{C377F13C-1EEE-0C54-4C07-7594A4421DBB}"/>
              </a:ext>
            </a:extLst>
          </p:cNvPr>
          <p:cNvSpPr txBox="1"/>
          <p:nvPr/>
        </p:nvSpPr>
        <p:spPr>
          <a:xfrm>
            <a:off x="124998" y="3794403"/>
            <a:ext cx="2268343" cy="400110"/>
          </a:xfrm>
          <a:prstGeom prst="rect">
            <a:avLst/>
          </a:prstGeom>
          <a:noFill/>
        </p:spPr>
        <p:txBody>
          <a:bodyPr wrap="square">
            <a:spAutoFit/>
          </a:bodyPr>
          <a:lstStyle/>
          <a:p>
            <a:pPr lvl="0"/>
            <a:r>
              <a:rPr lang="en-GB" sz="2000" b="1" dirty="0">
                <a:solidFill>
                  <a:schemeClr val="accent1"/>
                </a:solidFill>
              </a:rPr>
              <a:t>Our Support Offer</a:t>
            </a:r>
            <a:endParaRPr lang="en-GB" sz="2000" dirty="0">
              <a:solidFill>
                <a:schemeClr val="accent1"/>
              </a:solidFill>
            </a:endParaRPr>
          </a:p>
        </p:txBody>
      </p:sp>
      <p:sp>
        <p:nvSpPr>
          <p:cNvPr id="8" name="TextBox 7">
            <a:extLst>
              <a:ext uri="{FF2B5EF4-FFF2-40B4-BE49-F238E27FC236}">
                <a16:creationId xmlns:a16="http://schemas.microsoft.com/office/drawing/2014/main" id="{A58C75D6-E736-2D15-32FF-C03F462BE6EC}"/>
              </a:ext>
            </a:extLst>
          </p:cNvPr>
          <p:cNvSpPr txBox="1"/>
          <p:nvPr/>
        </p:nvSpPr>
        <p:spPr>
          <a:xfrm>
            <a:off x="6199967" y="4602385"/>
            <a:ext cx="2247919" cy="1200329"/>
          </a:xfrm>
          <a:prstGeom prst="rect">
            <a:avLst/>
          </a:prstGeom>
          <a:noFill/>
        </p:spPr>
        <p:txBody>
          <a:bodyPr wrap="square">
            <a:spAutoFit/>
          </a:bodyPr>
          <a:lstStyle/>
          <a:p>
            <a:pPr lvl="0" algn="ctr"/>
            <a:r>
              <a:rPr lang="en-GB" b="1" dirty="0">
                <a:solidFill>
                  <a:schemeClr val="bg1"/>
                </a:solidFill>
                <a:latin typeface="Tenorite" panose="00000500000000000000" pitchFamily="2" charset="0"/>
              </a:rPr>
              <a:t>Our Membership</a:t>
            </a:r>
          </a:p>
          <a:p>
            <a:pPr lvl="0" algn="ctr"/>
            <a:r>
              <a:rPr lang="en-GB" dirty="0">
                <a:solidFill>
                  <a:schemeClr val="bg1"/>
                </a:solidFill>
                <a:latin typeface="Tenorite" panose="00000500000000000000" pitchFamily="2" charset="0"/>
              </a:rPr>
              <a:t>1300 across the UK 900 in England</a:t>
            </a:r>
          </a:p>
          <a:p>
            <a:pPr lvl="0"/>
            <a:endParaRPr lang="en-GB" dirty="0">
              <a:solidFill>
                <a:schemeClr val="bg1"/>
              </a:solidFill>
              <a:latin typeface="Tenorite" panose="00000500000000000000" pitchFamily="2" charset="0"/>
            </a:endParaRPr>
          </a:p>
        </p:txBody>
      </p:sp>
      <p:graphicFrame>
        <p:nvGraphicFramePr>
          <p:cNvPr id="11" name="Content Placeholder 2">
            <a:extLst>
              <a:ext uri="{FF2B5EF4-FFF2-40B4-BE49-F238E27FC236}">
                <a16:creationId xmlns:a16="http://schemas.microsoft.com/office/drawing/2014/main" id="{331333B2-9B8E-73BE-6AD0-356611FB4741}"/>
              </a:ext>
            </a:extLst>
          </p:cNvPr>
          <p:cNvGraphicFramePr>
            <a:graphicFrameLocks noGrp="1"/>
          </p:cNvGraphicFramePr>
          <p:nvPr>
            <p:extLst>
              <p:ext uri="{D42A27DB-BD31-4B8C-83A1-F6EECF244321}">
                <p14:modId xmlns:p14="http://schemas.microsoft.com/office/powerpoint/2010/main" val="2586038214"/>
              </p:ext>
            </p:extLst>
          </p:nvPr>
        </p:nvGraphicFramePr>
        <p:xfrm>
          <a:off x="88432" y="4067737"/>
          <a:ext cx="8359454" cy="21432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DC6CB1A6-6280-ABCC-5B46-2591359DD0A7}"/>
              </a:ext>
            </a:extLst>
          </p:cNvPr>
          <p:cNvSpPr txBox="1"/>
          <p:nvPr/>
        </p:nvSpPr>
        <p:spPr>
          <a:xfrm>
            <a:off x="6228262" y="1337343"/>
            <a:ext cx="5942214" cy="923330"/>
          </a:xfrm>
          <a:prstGeom prst="rect">
            <a:avLst/>
          </a:prstGeom>
          <a:noFill/>
        </p:spPr>
        <p:txBody>
          <a:bodyPr wrap="square">
            <a:spAutoFit/>
          </a:bodyPr>
          <a:lstStyle/>
          <a:p>
            <a:pPr algn="ctr"/>
            <a:r>
              <a:rPr lang="en-GB" sz="1800" b="1" i="0" u="none" strike="noStrike" dirty="0">
                <a:solidFill>
                  <a:schemeClr val="bg2"/>
                </a:solidFill>
                <a:effectLst/>
              </a:rPr>
              <a:t>CTA members in England carry over 13 million passenger annually, providing accessible transport options.</a:t>
            </a:r>
            <a:r>
              <a:rPr lang="en-GB" b="1" dirty="0">
                <a:solidFill>
                  <a:schemeClr val="bg2"/>
                </a:solidFill>
              </a:rPr>
              <a:t> </a:t>
            </a:r>
          </a:p>
        </p:txBody>
      </p:sp>
      <p:sp>
        <p:nvSpPr>
          <p:cNvPr id="13" name="Rectangle 3">
            <a:extLst>
              <a:ext uri="{FF2B5EF4-FFF2-40B4-BE49-F238E27FC236}">
                <a16:creationId xmlns:a16="http://schemas.microsoft.com/office/drawing/2014/main" id="{A6C265FE-D455-9E3E-7BB5-8BD44BE6CDA9}"/>
              </a:ext>
            </a:extLst>
          </p:cNvPr>
          <p:cNvSpPr>
            <a:spLocks noChangeArrowheads="1"/>
          </p:cNvSpPr>
          <p:nvPr/>
        </p:nvSpPr>
        <p:spPr bwMode="auto">
          <a:xfrm>
            <a:off x="124998" y="2598481"/>
            <a:ext cx="7955280" cy="8174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33308" rIns="91440" bIns="6665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accent1"/>
                </a:solidFill>
                <a:effectLst/>
                <a:latin typeface="+mn-lt"/>
              </a:rPr>
              <a:t>Our Movement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mn-lt"/>
                <a:cs typeface="Open Sans" panose="020B0606030504020204" pitchFamily="34" charset="0"/>
              </a:rPr>
              <a:t>1300 Organisations and Operators across the UK, 900 in England</a:t>
            </a: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41678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6105-A766-37A6-F8B5-35AA53258F16}"/>
              </a:ext>
            </a:extLst>
          </p:cNvPr>
          <p:cNvSpPr>
            <a:spLocks noGrp="1"/>
          </p:cNvSpPr>
          <p:nvPr>
            <p:ph type="title"/>
          </p:nvPr>
        </p:nvSpPr>
        <p:spPr>
          <a:xfrm>
            <a:off x="838200" y="204822"/>
            <a:ext cx="10515600" cy="1325563"/>
          </a:xfrm>
        </p:spPr>
        <p:txBody>
          <a:bodyPr anchor="ctr">
            <a:normAutofit/>
          </a:bodyPr>
          <a:lstStyle/>
          <a:p>
            <a:r>
              <a:rPr lang="en-GB" dirty="0"/>
              <a:t>Development Support</a:t>
            </a:r>
          </a:p>
        </p:txBody>
      </p:sp>
      <p:sp>
        <p:nvSpPr>
          <p:cNvPr id="3" name="Content Placeholder 2">
            <a:extLst>
              <a:ext uri="{FF2B5EF4-FFF2-40B4-BE49-F238E27FC236}">
                <a16:creationId xmlns:a16="http://schemas.microsoft.com/office/drawing/2014/main" id="{6E1D7F32-5EA9-BB81-6B4B-92A9287F6800}"/>
              </a:ext>
            </a:extLst>
          </p:cNvPr>
          <p:cNvSpPr>
            <a:spLocks noGrp="1"/>
          </p:cNvSpPr>
          <p:nvPr>
            <p:ph sz="half" idx="2"/>
          </p:nvPr>
        </p:nvSpPr>
        <p:spPr>
          <a:xfrm>
            <a:off x="6172200" y="1825625"/>
            <a:ext cx="5181600" cy="4351338"/>
          </a:xfrm>
        </p:spPr>
        <p:txBody>
          <a:bodyPr>
            <a:normAutofit/>
          </a:bodyPr>
          <a:lstStyle/>
          <a:p>
            <a:pPr marL="0" indent="0">
              <a:buNone/>
            </a:pPr>
            <a:r>
              <a:rPr lang="en-GB" sz="2000" b="0"/>
              <a:t>There are 3 development officers in the England directorate at CTA. </a:t>
            </a:r>
          </a:p>
          <a:p>
            <a:pPr marL="0" indent="0">
              <a:buNone/>
            </a:pPr>
            <a:endParaRPr lang="en-GB" sz="2000" b="0"/>
          </a:p>
          <a:p>
            <a:pPr marL="0" indent="0">
              <a:buNone/>
            </a:pPr>
            <a:r>
              <a:rPr lang="en-GB" sz="2000" b="0"/>
              <a:t>They have areas of responsibility. The development officer for the </a:t>
            </a:r>
          </a:p>
          <a:p>
            <a:pPr marL="0" indent="0">
              <a:buNone/>
            </a:pPr>
            <a:r>
              <a:rPr lang="en-GB" sz="2000"/>
              <a:t>South Central </a:t>
            </a:r>
            <a:r>
              <a:rPr lang="en-GB" sz="2000" b="0"/>
              <a:t>area of England is </a:t>
            </a:r>
          </a:p>
          <a:p>
            <a:pPr marL="0" indent="0">
              <a:buNone/>
            </a:pPr>
            <a:r>
              <a:rPr lang="en-GB" sz="2000"/>
              <a:t>Yasmin Kaduji – Yasmin@ctauk.org</a:t>
            </a:r>
          </a:p>
          <a:p>
            <a:pPr marL="0" indent="0">
              <a:buNone/>
            </a:pPr>
            <a:endParaRPr lang="en-GB" sz="2000" b="0"/>
          </a:p>
          <a:p>
            <a:pPr marL="0" indent="0">
              <a:buNone/>
            </a:pPr>
            <a:r>
              <a:rPr lang="en-GB" sz="2000" b="0"/>
              <a:t>Development officers are there to work with you on a 1 to 1 basis, they can give you advice and help you to develop your organisation. </a:t>
            </a:r>
          </a:p>
        </p:txBody>
      </p:sp>
      <p:pic>
        <p:nvPicPr>
          <p:cNvPr id="10" name="Picture 9" descr="A map of england with white text&#10;&#10;AI-generated content may be incorrect.">
            <a:extLst>
              <a:ext uri="{FF2B5EF4-FFF2-40B4-BE49-F238E27FC236}">
                <a16:creationId xmlns:a16="http://schemas.microsoft.com/office/drawing/2014/main" id="{B17399BE-DEF8-083B-B329-DA4073A0C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54" y="1293238"/>
            <a:ext cx="5359940" cy="5359940"/>
          </a:xfrm>
          <a:prstGeom prst="rect">
            <a:avLst/>
          </a:prstGeom>
        </p:spPr>
      </p:pic>
    </p:spTree>
    <p:extLst>
      <p:ext uri="{BB962C8B-B14F-4D97-AF65-F5344CB8AC3E}">
        <p14:creationId xmlns:p14="http://schemas.microsoft.com/office/powerpoint/2010/main" val="212096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2E524A-4198-8C17-3D7E-B8A2A2774ED1}"/>
              </a:ext>
            </a:extLst>
          </p:cNvPr>
          <p:cNvSpPr txBox="1"/>
          <p:nvPr/>
        </p:nvSpPr>
        <p:spPr>
          <a:xfrm>
            <a:off x="324197" y="1487630"/>
            <a:ext cx="5771803" cy="1415772"/>
          </a:xfrm>
          <a:prstGeom prst="rect">
            <a:avLst/>
          </a:prstGeom>
          <a:noFill/>
        </p:spPr>
        <p:txBody>
          <a:bodyPr wrap="square" rtlCol="0">
            <a:spAutoFit/>
          </a:bodyPr>
          <a:lstStyle/>
          <a:p>
            <a:r>
              <a:rPr lang="en-GB" b="0" i="0" dirty="0">
                <a:solidFill>
                  <a:srgbClr val="2D2B2B"/>
                </a:solidFill>
                <a:effectLst/>
                <a:latin typeface="Aptos" panose="020B0004020202020204" pitchFamily="34" charset="0"/>
              </a:rPr>
              <a:t>Provides flexible and accessible community-led solutions in response to unmet local transport needs.</a:t>
            </a:r>
          </a:p>
          <a:p>
            <a:endParaRPr lang="en-GB" sz="1400" dirty="0">
              <a:solidFill>
                <a:srgbClr val="2D2B2B"/>
              </a:solidFill>
              <a:latin typeface="Aptos" panose="020B0004020202020204" pitchFamily="34" charset="0"/>
            </a:endParaRPr>
          </a:p>
          <a:p>
            <a:r>
              <a:rPr lang="en-GB" b="0" i="0" dirty="0">
                <a:solidFill>
                  <a:srgbClr val="2D2B2B"/>
                </a:solidFill>
                <a:effectLst/>
                <a:latin typeface="Aptos" panose="020B0004020202020204" pitchFamily="34" charset="0"/>
              </a:rPr>
              <a:t>Often represents the only means of transport for many vulnerable and isolated people.</a:t>
            </a:r>
            <a:endParaRPr lang="en-GB" dirty="0">
              <a:latin typeface="Aptos" panose="020B0004020202020204" pitchFamily="34" charset="0"/>
            </a:endParaRPr>
          </a:p>
        </p:txBody>
      </p:sp>
      <p:sp>
        <p:nvSpPr>
          <p:cNvPr id="3" name="TextBox 2">
            <a:extLst>
              <a:ext uri="{FF2B5EF4-FFF2-40B4-BE49-F238E27FC236}">
                <a16:creationId xmlns:a16="http://schemas.microsoft.com/office/drawing/2014/main" id="{19BBB74F-53D9-5019-BC60-362DEA491F0D}"/>
              </a:ext>
            </a:extLst>
          </p:cNvPr>
          <p:cNvSpPr txBox="1"/>
          <p:nvPr/>
        </p:nvSpPr>
        <p:spPr>
          <a:xfrm>
            <a:off x="324197" y="3148733"/>
            <a:ext cx="6093724" cy="646331"/>
          </a:xfrm>
          <a:prstGeom prst="rect">
            <a:avLst/>
          </a:prstGeom>
          <a:noFill/>
        </p:spPr>
        <p:txBody>
          <a:bodyPr wrap="square">
            <a:spAutoFit/>
          </a:bodyPr>
          <a:lstStyle/>
          <a:p>
            <a:r>
              <a:rPr lang="en-GB" b="0" i="0" dirty="0">
                <a:solidFill>
                  <a:srgbClr val="2D2B2B"/>
                </a:solidFill>
                <a:effectLst/>
                <a:latin typeface="Aptos" panose="020B0004020202020204" pitchFamily="34" charset="0"/>
              </a:rPr>
              <a:t>Typical services include, school transport, hospital transport, dial a ride and wheels to work</a:t>
            </a:r>
            <a:endParaRPr lang="en-GB" dirty="0">
              <a:latin typeface="Aptos" panose="020B0004020202020204" pitchFamily="34" charset="0"/>
            </a:endParaRPr>
          </a:p>
        </p:txBody>
      </p:sp>
      <p:sp>
        <p:nvSpPr>
          <p:cNvPr id="4" name="TextBox 3">
            <a:extLst>
              <a:ext uri="{FF2B5EF4-FFF2-40B4-BE49-F238E27FC236}">
                <a16:creationId xmlns:a16="http://schemas.microsoft.com/office/drawing/2014/main" id="{AD3972EC-76D2-A41C-1FF1-C2C6B25E57F8}"/>
              </a:ext>
            </a:extLst>
          </p:cNvPr>
          <p:cNvSpPr txBox="1"/>
          <p:nvPr/>
        </p:nvSpPr>
        <p:spPr>
          <a:xfrm>
            <a:off x="324197" y="4138087"/>
            <a:ext cx="5653893" cy="1477328"/>
          </a:xfrm>
          <a:prstGeom prst="rect">
            <a:avLst/>
          </a:prstGeom>
          <a:noFill/>
        </p:spPr>
        <p:txBody>
          <a:bodyPr wrap="square">
            <a:spAutoFit/>
          </a:bodyPr>
          <a:lstStyle/>
          <a:p>
            <a:r>
              <a:rPr lang="en-GB" b="0" i="0" dirty="0">
                <a:solidFill>
                  <a:srgbClr val="2D2B2B"/>
                </a:solidFill>
                <a:effectLst/>
                <a:latin typeface="Aptos" panose="020B0004020202020204" pitchFamily="34" charset="0"/>
              </a:rPr>
              <a:t>Most are demand responsive, but a growing number are scheduled services.</a:t>
            </a:r>
          </a:p>
          <a:p>
            <a:endParaRPr lang="en-GB" dirty="0">
              <a:solidFill>
                <a:srgbClr val="2D2B2B"/>
              </a:solidFill>
              <a:latin typeface="Aptos" panose="020B0004020202020204" pitchFamily="34" charset="0"/>
            </a:endParaRPr>
          </a:p>
          <a:p>
            <a:r>
              <a:rPr lang="en-GB" dirty="0">
                <a:solidFill>
                  <a:srgbClr val="2D2B2B"/>
                </a:solidFill>
                <a:latin typeface="Aptos" panose="020B0004020202020204" pitchFamily="34" charset="0"/>
              </a:rPr>
              <a:t>S19 membership can be flexible and open with no time constraint been registering and accessing transport</a:t>
            </a:r>
            <a:endParaRPr lang="en-GB" dirty="0">
              <a:latin typeface="Aptos" panose="020B0004020202020204" pitchFamily="34" charset="0"/>
            </a:endParaRPr>
          </a:p>
        </p:txBody>
      </p:sp>
      <p:sp>
        <p:nvSpPr>
          <p:cNvPr id="5" name="TextBox 4">
            <a:extLst>
              <a:ext uri="{FF2B5EF4-FFF2-40B4-BE49-F238E27FC236}">
                <a16:creationId xmlns:a16="http://schemas.microsoft.com/office/drawing/2014/main" id="{B54B60F4-174A-6815-ECEA-F1F3B2826AD8}"/>
              </a:ext>
            </a:extLst>
          </p:cNvPr>
          <p:cNvSpPr txBox="1"/>
          <p:nvPr/>
        </p:nvSpPr>
        <p:spPr>
          <a:xfrm>
            <a:off x="223452" y="420490"/>
            <a:ext cx="7042673" cy="523220"/>
          </a:xfrm>
          <a:prstGeom prst="rect">
            <a:avLst/>
          </a:prstGeom>
          <a:noFill/>
        </p:spPr>
        <p:txBody>
          <a:bodyPr wrap="square" rtlCol="0">
            <a:spAutoFit/>
          </a:bodyPr>
          <a:lstStyle/>
          <a:p>
            <a:r>
              <a:rPr lang="en-GB"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What is Community Transport?</a:t>
            </a:r>
          </a:p>
        </p:txBody>
      </p:sp>
      <p:graphicFrame>
        <p:nvGraphicFramePr>
          <p:cNvPr id="6" name="Diagram 5">
            <a:extLst>
              <a:ext uri="{FF2B5EF4-FFF2-40B4-BE49-F238E27FC236}">
                <a16:creationId xmlns:a16="http://schemas.microsoft.com/office/drawing/2014/main" id="{E72DF2F8-6037-116A-C53F-C7A45B663F43}"/>
              </a:ext>
            </a:extLst>
          </p:cNvPr>
          <p:cNvGraphicFramePr/>
          <p:nvPr>
            <p:extLst>
              <p:ext uri="{D42A27DB-BD31-4B8C-83A1-F6EECF244321}">
                <p14:modId xmlns:p14="http://schemas.microsoft.com/office/powerpoint/2010/main" val="2998491742"/>
              </p:ext>
            </p:extLst>
          </p:nvPr>
        </p:nvGraphicFramePr>
        <p:xfrm>
          <a:off x="5745177" y="81951"/>
          <a:ext cx="6650982" cy="6694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23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D0493-89BB-DB73-9CA5-E1368CC772F4}"/>
              </a:ext>
            </a:extLst>
          </p:cNvPr>
          <p:cNvSpPr>
            <a:spLocks noGrp="1"/>
          </p:cNvSpPr>
          <p:nvPr>
            <p:ph type="title"/>
          </p:nvPr>
        </p:nvSpPr>
        <p:spPr/>
        <p:txBody>
          <a:bodyPr/>
          <a:lstStyle/>
          <a:p>
            <a:endParaRPr lang="en-GB"/>
          </a:p>
        </p:txBody>
      </p:sp>
      <p:sp>
        <p:nvSpPr>
          <p:cNvPr id="7" name="Rectangle 6">
            <a:extLst>
              <a:ext uri="{FF2B5EF4-FFF2-40B4-BE49-F238E27FC236}">
                <a16:creationId xmlns:a16="http://schemas.microsoft.com/office/drawing/2014/main" id="{7F3D871C-84F6-1623-9CFC-FA24E878504E}"/>
              </a:ext>
            </a:extLst>
          </p:cNvPr>
          <p:cNvSpPr/>
          <p:nvPr/>
        </p:nvSpPr>
        <p:spPr>
          <a:xfrm>
            <a:off x="3388900" y="14961"/>
            <a:ext cx="5253609" cy="6858000"/>
          </a:xfrm>
          <a:prstGeom prst="rect">
            <a:avLst/>
          </a:prstGeom>
          <a:solidFill>
            <a:schemeClr val="accent1"/>
          </a:solidFill>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Text Placeholder 4">
            <a:extLst>
              <a:ext uri="{FF2B5EF4-FFF2-40B4-BE49-F238E27FC236}">
                <a16:creationId xmlns:a16="http://schemas.microsoft.com/office/drawing/2014/main" id="{EF7843C5-15B1-0D90-284A-49C285053414}"/>
              </a:ext>
            </a:extLst>
          </p:cNvPr>
          <p:cNvSpPr txBox="1">
            <a:spLocks/>
          </p:cNvSpPr>
          <p:nvPr/>
        </p:nvSpPr>
        <p:spPr>
          <a:xfrm>
            <a:off x="6503806" y="1306673"/>
            <a:ext cx="1922106" cy="5225384"/>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latin typeface="Aptos" panose="020B0004020202020204" pitchFamily="34" charset="0"/>
              </a:rPr>
              <a:t>In rural areas CT is mainly delivered via community bus routes (59%) </a:t>
            </a:r>
          </a:p>
          <a:p>
            <a:r>
              <a:rPr lang="en-GB" sz="1600" dirty="0">
                <a:latin typeface="Aptos" panose="020B0004020202020204" pitchFamily="34" charset="0"/>
              </a:rPr>
              <a:t>and </a:t>
            </a:r>
          </a:p>
          <a:p>
            <a:r>
              <a:rPr lang="en-GB" sz="1600" dirty="0">
                <a:latin typeface="Aptos" panose="020B0004020202020204" pitchFamily="34" charset="0"/>
              </a:rPr>
              <a:t>community car schemes (46%)</a:t>
            </a:r>
          </a:p>
          <a:p>
            <a:endParaRPr lang="en-GB" sz="1600" dirty="0">
              <a:latin typeface="Aptos" panose="020B0004020202020204" pitchFamily="34" charset="0"/>
            </a:endParaRPr>
          </a:p>
          <a:p>
            <a:r>
              <a:rPr lang="en-GB" sz="1600" dirty="0">
                <a:latin typeface="Aptos" panose="020B0004020202020204" pitchFamily="34" charset="0"/>
              </a:rPr>
              <a:t>Community buses are run when there is no or very limited public bus routes available.</a:t>
            </a:r>
          </a:p>
          <a:p>
            <a:endParaRPr lang="en-GB" sz="1600" dirty="0">
              <a:latin typeface="Aptos" panose="020B0004020202020204" pitchFamily="34" charset="0"/>
            </a:endParaRPr>
          </a:p>
          <a:p>
            <a:r>
              <a:rPr lang="en-GB" sz="1600" dirty="0">
                <a:latin typeface="Aptos" panose="020B0004020202020204" pitchFamily="34" charset="0"/>
              </a:rPr>
              <a:t>This indicates in rural areas CT is a core and vital part of the transport network</a:t>
            </a:r>
          </a:p>
        </p:txBody>
      </p:sp>
      <p:pic>
        <p:nvPicPr>
          <p:cNvPr id="4" name="Picture 3" descr="A picture containing text, font, screenshot&#10;&#10;Description automatically generated">
            <a:extLst>
              <a:ext uri="{FF2B5EF4-FFF2-40B4-BE49-F238E27FC236}">
                <a16:creationId xmlns:a16="http://schemas.microsoft.com/office/drawing/2014/main" id="{BED17201-48F2-ECDB-67AC-96C3772C4031}"/>
              </a:ext>
            </a:extLst>
          </p:cNvPr>
          <p:cNvPicPr>
            <a:picLocks noChangeAspect="1"/>
          </p:cNvPicPr>
          <p:nvPr/>
        </p:nvPicPr>
        <p:blipFill>
          <a:blip r:embed="rId2"/>
          <a:stretch>
            <a:fillRect/>
          </a:stretch>
        </p:blipFill>
        <p:spPr>
          <a:xfrm>
            <a:off x="3790242" y="1219921"/>
            <a:ext cx="2496968" cy="4947613"/>
          </a:xfrm>
          <a:prstGeom prst="rect">
            <a:avLst/>
          </a:prstGeom>
        </p:spPr>
      </p:pic>
      <p:pic>
        <p:nvPicPr>
          <p:cNvPr id="5" name="Picture 4" descr="A screenshot of a cell phone screen&#10;&#10;Description automatically generated with low confidence">
            <a:extLst>
              <a:ext uri="{FF2B5EF4-FFF2-40B4-BE49-F238E27FC236}">
                <a16:creationId xmlns:a16="http://schemas.microsoft.com/office/drawing/2014/main" id="{8CE96F3C-29D0-20F0-2C87-022E19702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7775" y="167332"/>
            <a:ext cx="3200963" cy="6523335"/>
          </a:xfrm>
          <a:prstGeom prst="rect">
            <a:avLst/>
          </a:prstGeom>
        </p:spPr>
      </p:pic>
      <p:pic>
        <p:nvPicPr>
          <p:cNvPr id="6" name="Picture 5" descr="A screenshot of a cell phone&#10;&#10;Description automatically generated with medium confidence">
            <a:extLst>
              <a:ext uri="{FF2B5EF4-FFF2-40B4-BE49-F238E27FC236}">
                <a16:creationId xmlns:a16="http://schemas.microsoft.com/office/drawing/2014/main" id="{89D3DDF1-8F34-BF60-F4C5-C1766E59A0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7937" y="230832"/>
            <a:ext cx="3200963" cy="6459835"/>
          </a:xfrm>
          <a:prstGeom prst="rect">
            <a:avLst/>
          </a:prstGeom>
        </p:spPr>
      </p:pic>
      <p:sp>
        <p:nvSpPr>
          <p:cNvPr id="8" name="Title 2">
            <a:extLst>
              <a:ext uri="{FF2B5EF4-FFF2-40B4-BE49-F238E27FC236}">
                <a16:creationId xmlns:a16="http://schemas.microsoft.com/office/drawing/2014/main" id="{3C6B6D66-9991-7B4F-8614-1E04BD79CD46}"/>
              </a:ext>
            </a:extLst>
          </p:cNvPr>
          <p:cNvSpPr txBox="1">
            <a:spLocks/>
          </p:cNvSpPr>
          <p:nvPr/>
        </p:nvSpPr>
        <p:spPr>
          <a:xfrm>
            <a:off x="4444130" y="574583"/>
            <a:ext cx="3686159" cy="498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279CD8"/>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400" dirty="0">
                <a:solidFill>
                  <a:schemeClr val="bg1"/>
                </a:solidFill>
                <a:latin typeface="Aptos" panose="020B0004020202020204" pitchFamily="34" charset="0"/>
              </a:rPr>
              <a:t>What the data tells us</a:t>
            </a:r>
          </a:p>
        </p:txBody>
      </p:sp>
      <p:sp>
        <p:nvSpPr>
          <p:cNvPr id="9" name="TextBox 8">
            <a:extLst>
              <a:ext uri="{FF2B5EF4-FFF2-40B4-BE49-F238E27FC236}">
                <a16:creationId xmlns:a16="http://schemas.microsoft.com/office/drawing/2014/main" id="{799BBE98-280F-3545-B250-3A8F82787CCA}"/>
              </a:ext>
            </a:extLst>
          </p:cNvPr>
          <p:cNvSpPr txBox="1"/>
          <p:nvPr/>
        </p:nvSpPr>
        <p:spPr>
          <a:xfrm>
            <a:off x="3484628" y="36253"/>
            <a:ext cx="5062153" cy="461665"/>
          </a:xfrm>
          <a:prstGeom prst="rect">
            <a:avLst/>
          </a:prstGeom>
          <a:noFill/>
        </p:spPr>
        <p:txBody>
          <a:bodyPr wrap="square" rtlCol="0">
            <a:spAutoFit/>
          </a:bodyPr>
          <a:lstStyle/>
          <a:p>
            <a:r>
              <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Delivery models Urban Vs Rural</a:t>
            </a:r>
          </a:p>
        </p:txBody>
      </p:sp>
    </p:spTree>
    <p:extLst>
      <p:ext uri="{BB962C8B-B14F-4D97-AF65-F5344CB8AC3E}">
        <p14:creationId xmlns:p14="http://schemas.microsoft.com/office/powerpoint/2010/main" val="356513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10F0-06D0-5F21-209F-ED52195D2BAA}"/>
              </a:ext>
            </a:extLst>
          </p:cNvPr>
          <p:cNvSpPr>
            <a:spLocks noGrp="1"/>
          </p:cNvSpPr>
          <p:nvPr>
            <p:ph type="title"/>
          </p:nvPr>
        </p:nvSpPr>
        <p:spPr>
          <a:xfrm>
            <a:off x="251146" y="225049"/>
            <a:ext cx="11804004" cy="780791"/>
          </a:xfrm>
        </p:spPr>
        <p:txBody>
          <a:bodyPr>
            <a:normAutofit/>
          </a:bodyPr>
          <a:lstStyle/>
          <a:p>
            <a:r>
              <a:rPr lang="en-GB" sz="3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Community Transport in Rural Areas compared to Urban</a:t>
            </a:r>
            <a:endParaRPr lang="en-GB" sz="3200" dirty="0">
              <a:solidFill>
                <a:schemeClr val="accent1"/>
              </a:solidFill>
            </a:endParaRPr>
          </a:p>
        </p:txBody>
      </p:sp>
      <p:sp>
        <p:nvSpPr>
          <p:cNvPr id="3" name="Rectangle 2">
            <a:extLst>
              <a:ext uri="{FF2B5EF4-FFF2-40B4-BE49-F238E27FC236}">
                <a16:creationId xmlns:a16="http://schemas.microsoft.com/office/drawing/2014/main" id="{D0DD7514-0EDF-CDA2-EAC3-851F204B0DBF}"/>
              </a:ext>
            </a:extLst>
          </p:cNvPr>
          <p:cNvSpPr/>
          <p:nvPr/>
        </p:nvSpPr>
        <p:spPr>
          <a:xfrm>
            <a:off x="0" y="3750906"/>
            <a:ext cx="12192000" cy="31070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BBB0C03-D843-4AFF-92BD-861F3CB13668}"/>
              </a:ext>
            </a:extLst>
          </p:cNvPr>
          <p:cNvSpPr txBox="1"/>
          <p:nvPr/>
        </p:nvSpPr>
        <p:spPr>
          <a:xfrm>
            <a:off x="391887" y="3903345"/>
            <a:ext cx="11663264" cy="2954655"/>
          </a:xfrm>
          <a:prstGeom prst="rect">
            <a:avLst/>
          </a:prstGeom>
          <a:noFill/>
        </p:spPr>
        <p:txBody>
          <a:bodyPr wrap="square" rtlCol="0">
            <a:spAutoFit/>
          </a:bodyPr>
          <a:lstStyle/>
          <a:p>
            <a:pPr algn="ctr"/>
            <a:r>
              <a:rPr lang="en-GB" sz="2400" b="1" dirty="0">
                <a:solidFill>
                  <a:schemeClr val="bg1"/>
                </a:solidFill>
                <a:latin typeface="Aptos" panose="020B0004020202020204" pitchFamily="34" charset="0"/>
              </a:rPr>
              <a:t>What the data tells us</a:t>
            </a:r>
          </a:p>
          <a:p>
            <a:pPr algn="ctr"/>
            <a:r>
              <a:rPr lang="en-GB" dirty="0">
                <a:solidFill>
                  <a:schemeClr val="bg1"/>
                </a:solidFill>
                <a:latin typeface="Aptos" panose="020B0004020202020204" pitchFamily="34" charset="0"/>
              </a:rPr>
              <a:t>In rural areas the main reasons for journeys is to support the community to access basic necessities</a:t>
            </a:r>
          </a:p>
          <a:p>
            <a:pPr algn="ctr"/>
            <a:r>
              <a:rPr lang="en-GB" dirty="0">
                <a:solidFill>
                  <a:schemeClr val="bg1"/>
                </a:solidFill>
                <a:latin typeface="Aptos" panose="020B0004020202020204" pitchFamily="34" charset="0"/>
              </a:rPr>
              <a:t>Shopping – 87%</a:t>
            </a:r>
          </a:p>
          <a:p>
            <a:pPr algn="ctr"/>
            <a:r>
              <a:rPr lang="en-GB" dirty="0">
                <a:solidFill>
                  <a:schemeClr val="bg1"/>
                </a:solidFill>
                <a:latin typeface="Aptos" panose="020B0004020202020204" pitchFamily="34" charset="0"/>
              </a:rPr>
              <a:t>Health appointment – 70% </a:t>
            </a:r>
          </a:p>
          <a:p>
            <a:pPr algn="ctr"/>
            <a:r>
              <a:rPr lang="en-GB" dirty="0">
                <a:solidFill>
                  <a:schemeClr val="bg1"/>
                </a:solidFill>
                <a:latin typeface="Aptos" panose="020B0004020202020204" pitchFamily="34" charset="0"/>
              </a:rPr>
              <a:t>Followed by the range of social trips</a:t>
            </a:r>
          </a:p>
          <a:p>
            <a:pPr algn="ctr"/>
            <a:endParaRPr lang="en-GB" dirty="0">
              <a:solidFill>
                <a:schemeClr val="bg1"/>
              </a:solidFill>
              <a:latin typeface="Aptos" panose="020B0004020202020204" pitchFamily="34" charset="0"/>
            </a:endParaRPr>
          </a:p>
          <a:p>
            <a:pPr algn="ctr"/>
            <a:r>
              <a:rPr lang="en-GB" dirty="0">
                <a:solidFill>
                  <a:schemeClr val="bg1"/>
                </a:solidFill>
                <a:latin typeface="Aptos" panose="020B0004020202020204" pitchFamily="34" charset="0"/>
              </a:rPr>
              <a:t>CT is twice as likely to be used for access to work than in urban areas.</a:t>
            </a:r>
          </a:p>
          <a:p>
            <a:pPr algn="ctr"/>
            <a:endParaRPr lang="en-GB" dirty="0">
              <a:solidFill>
                <a:schemeClr val="bg1"/>
              </a:solidFill>
              <a:latin typeface="Aptos" panose="020B0004020202020204" pitchFamily="34" charset="0"/>
            </a:endParaRPr>
          </a:p>
          <a:p>
            <a:pPr algn="ctr"/>
            <a:r>
              <a:rPr lang="en-GB" dirty="0">
                <a:solidFill>
                  <a:schemeClr val="bg1"/>
                </a:solidFill>
                <a:latin typeface="Aptos" panose="020B0004020202020204" pitchFamily="34" charset="0"/>
              </a:rPr>
              <a:t>Again showing that CT is a vital part of the transport network</a:t>
            </a:r>
          </a:p>
          <a:p>
            <a:endParaRPr lang="en-GB" dirty="0">
              <a:latin typeface="Aptos" panose="020B0004020202020204" pitchFamily="34" charset="0"/>
            </a:endParaRPr>
          </a:p>
        </p:txBody>
      </p:sp>
      <p:graphicFrame>
        <p:nvGraphicFramePr>
          <p:cNvPr id="5" name="Chart 4">
            <a:extLst>
              <a:ext uri="{FF2B5EF4-FFF2-40B4-BE49-F238E27FC236}">
                <a16:creationId xmlns:a16="http://schemas.microsoft.com/office/drawing/2014/main" id="{D9C13272-5EED-22AF-55D8-D9B50D5623F1}"/>
              </a:ext>
            </a:extLst>
          </p:cNvPr>
          <p:cNvGraphicFramePr>
            <a:graphicFrameLocks/>
          </p:cNvGraphicFramePr>
          <p:nvPr>
            <p:extLst>
              <p:ext uri="{D42A27DB-BD31-4B8C-83A1-F6EECF244321}">
                <p14:modId xmlns:p14="http://schemas.microsoft.com/office/powerpoint/2010/main" val="2647989371"/>
              </p:ext>
            </p:extLst>
          </p:nvPr>
        </p:nvGraphicFramePr>
        <p:xfrm>
          <a:off x="251147" y="887831"/>
          <a:ext cx="11804004" cy="27481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976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D17D7A01-35BF-8744-9FFD-C2F9E22B9D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74321" y="93398"/>
            <a:ext cx="1239062" cy="974874"/>
          </a:xfrm>
          <a:prstGeom prst="rect">
            <a:avLst/>
          </a:prstGeom>
        </p:spPr>
      </p:pic>
      <p:sp>
        <p:nvSpPr>
          <p:cNvPr id="2" name="TextBox 1">
            <a:extLst>
              <a:ext uri="{FF2B5EF4-FFF2-40B4-BE49-F238E27FC236}">
                <a16:creationId xmlns:a16="http://schemas.microsoft.com/office/drawing/2014/main" id="{0C83DCAD-1AA6-AF39-A338-8474C231CD0C}"/>
              </a:ext>
            </a:extLst>
          </p:cNvPr>
          <p:cNvSpPr txBox="1"/>
          <p:nvPr/>
        </p:nvSpPr>
        <p:spPr>
          <a:xfrm>
            <a:off x="251146" y="263236"/>
            <a:ext cx="10280878" cy="523220"/>
          </a:xfrm>
          <a:prstGeom prst="rect">
            <a:avLst/>
          </a:prstGeom>
          <a:noFill/>
        </p:spPr>
        <p:txBody>
          <a:bodyPr wrap="square" rtlCol="0">
            <a:spAutoFit/>
          </a:bodyPr>
          <a:lstStyle/>
          <a:p>
            <a:r>
              <a:rPr lang="en-GB"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Community Transport in Rural Areas compared to Urban</a:t>
            </a:r>
          </a:p>
        </p:txBody>
      </p:sp>
      <p:graphicFrame>
        <p:nvGraphicFramePr>
          <p:cNvPr id="12" name="Chart 11">
            <a:extLst>
              <a:ext uri="{FF2B5EF4-FFF2-40B4-BE49-F238E27FC236}">
                <a16:creationId xmlns:a16="http://schemas.microsoft.com/office/drawing/2014/main" id="{0401ECAE-3AA0-E9EB-D633-ACE26F667376}"/>
              </a:ext>
            </a:extLst>
          </p:cNvPr>
          <p:cNvGraphicFramePr>
            <a:graphicFrameLocks/>
          </p:cNvGraphicFramePr>
          <p:nvPr/>
        </p:nvGraphicFramePr>
        <p:xfrm>
          <a:off x="251146" y="1055703"/>
          <a:ext cx="11519940" cy="24765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C780B66D-01E5-DC78-B685-5897149AAF05}"/>
              </a:ext>
            </a:extLst>
          </p:cNvPr>
          <p:cNvSpPr/>
          <p:nvPr/>
        </p:nvSpPr>
        <p:spPr>
          <a:xfrm>
            <a:off x="0" y="3801450"/>
            <a:ext cx="4229100" cy="3056550"/>
          </a:xfrm>
          <a:prstGeom prst="rect">
            <a:avLst/>
          </a:prstGeom>
          <a:solidFill>
            <a:srgbClr val="418287"/>
          </a:solidFill>
          <a:ln>
            <a:solidFill>
              <a:srgbClr val="4182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F29F579-1FE2-B14A-5DE0-6234CAE1A282}"/>
              </a:ext>
            </a:extLst>
          </p:cNvPr>
          <p:cNvSpPr txBox="1"/>
          <p:nvPr/>
        </p:nvSpPr>
        <p:spPr>
          <a:xfrm>
            <a:off x="753157" y="4133964"/>
            <a:ext cx="2830286" cy="2308324"/>
          </a:xfrm>
          <a:prstGeom prst="rect">
            <a:avLst/>
          </a:prstGeom>
          <a:noFill/>
        </p:spPr>
        <p:txBody>
          <a:bodyPr wrap="square" rtlCol="0">
            <a:spAutoFit/>
          </a:bodyPr>
          <a:lstStyle/>
          <a:p>
            <a:r>
              <a:rPr lang="en-GB" sz="2400">
                <a:solidFill>
                  <a:schemeClr val="bg1"/>
                </a:solidFill>
                <a:latin typeface="Aptos" panose="020B0004020202020204" pitchFamily="34" charset="0"/>
              </a:rPr>
              <a:t>87% of rural areas utilise volunteer drivers</a:t>
            </a:r>
          </a:p>
          <a:p>
            <a:endParaRPr lang="en-GB" sz="2400">
              <a:solidFill>
                <a:schemeClr val="bg1"/>
              </a:solidFill>
              <a:latin typeface="Aptos" panose="020B0004020202020204" pitchFamily="34" charset="0"/>
            </a:endParaRPr>
          </a:p>
          <a:p>
            <a:r>
              <a:rPr lang="en-GB" sz="2400">
                <a:solidFill>
                  <a:schemeClr val="bg1"/>
                </a:solidFill>
                <a:latin typeface="Aptos" panose="020B0004020202020204" pitchFamily="34" charset="0"/>
              </a:rPr>
              <a:t>Compared to 81% in urban areas</a:t>
            </a:r>
          </a:p>
        </p:txBody>
      </p:sp>
      <p:sp>
        <p:nvSpPr>
          <p:cNvPr id="21" name="Rectangle 20">
            <a:extLst>
              <a:ext uri="{FF2B5EF4-FFF2-40B4-BE49-F238E27FC236}">
                <a16:creationId xmlns:a16="http://schemas.microsoft.com/office/drawing/2014/main" id="{742821D4-1D7A-1D0B-2C11-76B2FCB22C55}"/>
              </a:ext>
            </a:extLst>
          </p:cNvPr>
          <p:cNvSpPr/>
          <p:nvPr/>
        </p:nvSpPr>
        <p:spPr>
          <a:xfrm>
            <a:off x="4229100" y="3801450"/>
            <a:ext cx="7962900" cy="3056550"/>
          </a:xfrm>
          <a:prstGeom prst="rect">
            <a:avLst/>
          </a:prstGeom>
          <a:solidFill>
            <a:srgbClr val="5DAAB0"/>
          </a:solid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Aptos" panose="020B0004020202020204" pitchFamily="34" charset="0"/>
              </a:rPr>
              <a:t>What the data tells us</a:t>
            </a:r>
          </a:p>
          <a:p>
            <a:pPr algn="ctr"/>
            <a:endParaRPr lang="en-GB" dirty="0">
              <a:latin typeface="Aptos" panose="020B0004020202020204" pitchFamily="34" charset="0"/>
            </a:endParaRPr>
          </a:p>
          <a:p>
            <a:pPr algn="ctr"/>
            <a:endParaRPr lang="en-GB" dirty="0">
              <a:latin typeface="Aptos" panose="020B0004020202020204" pitchFamily="34" charset="0"/>
            </a:endParaRPr>
          </a:p>
          <a:p>
            <a:pPr algn="ctr"/>
            <a:r>
              <a:rPr lang="en-GB" dirty="0">
                <a:latin typeface="Aptos" panose="020B0004020202020204" pitchFamily="34" charset="0"/>
              </a:rPr>
              <a:t>Sustainable community transport in rural areas is much more reliant </a:t>
            </a:r>
          </a:p>
          <a:p>
            <a:pPr algn="ctr"/>
            <a:r>
              <a:rPr lang="en-GB" dirty="0">
                <a:latin typeface="Aptos" panose="020B0004020202020204" pitchFamily="34" charset="0"/>
              </a:rPr>
              <a:t>on the ability to recruit and retain volunteers than urban areas. </a:t>
            </a:r>
          </a:p>
          <a:p>
            <a:pPr algn="ctr"/>
            <a:endParaRPr lang="en-GB" dirty="0">
              <a:latin typeface="Aptos" panose="020B0004020202020204" pitchFamily="34" charset="0"/>
            </a:endParaRPr>
          </a:p>
          <a:p>
            <a:pPr algn="ctr"/>
            <a:r>
              <a:rPr lang="en-GB" dirty="0">
                <a:latin typeface="Aptos" panose="020B0004020202020204" pitchFamily="34" charset="0"/>
              </a:rPr>
              <a:t>Without the support from the local community this transport could be </a:t>
            </a:r>
          </a:p>
          <a:p>
            <a:pPr algn="ctr"/>
            <a:r>
              <a:rPr lang="en-GB" dirty="0">
                <a:latin typeface="Aptos" panose="020B0004020202020204" pitchFamily="34" charset="0"/>
              </a:rPr>
              <a:t>at risk.</a:t>
            </a:r>
          </a:p>
          <a:p>
            <a:pPr algn="ctr"/>
            <a:endParaRPr lang="en-GB" dirty="0">
              <a:latin typeface="Aptos" panose="020B0004020202020204" pitchFamily="34" charset="0"/>
            </a:endParaRPr>
          </a:p>
          <a:p>
            <a:pPr algn="ctr"/>
            <a:endParaRPr lang="en-GB" dirty="0">
              <a:latin typeface="Aptos" panose="020B0004020202020204" pitchFamily="34" charset="0"/>
            </a:endParaRPr>
          </a:p>
          <a:p>
            <a:pPr algn="ctr"/>
            <a:endParaRPr lang="en-GB" dirty="0">
              <a:latin typeface="Aptos" panose="020B0004020202020204" pitchFamily="34" charset="0"/>
            </a:endParaRPr>
          </a:p>
        </p:txBody>
      </p:sp>
    </p:spTree>
    <p:extLst>
      <p:ext uri="{BB962C8B-B14F-4D97-AF65-F5344CB8AC3E}">
        <p14:creationId xmlns:p14="http://schemas.microsoft.com/office/powerpoint/2010/main" val="419613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65462D0D-4E9A-FB3B-7156-BA7AA7832F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01791" y="65776"/>
            <a:ext cx="1239062" cy="974874"/>
          </a:xfrm>
          <a:prstGeom prst="rect">
            <a:avLst/>
          </a:prstGeom>
        </p:spPr>
      </p:pic>
      <p:sp>
        <p:nvSpPr>
          <p:cNvPr id="3" name="TextBox 2">
            <a:extLst>
              <a:ext uri="{FF2B5EF4-FFF2-40B4-BE49-F238E27FC236}">
                <a16:creationId xmlns:a16="http://schemas.microsoft.com/office/drawing/2014/main" id="{0ADD6180-076B-E27A-6A2F-4CB5779666EF}"/>
              </a:ext>
            </a:extLst>
          </p:cNvPr>
          <p:cNvSpPr txBox="1"/>
          <p:nvPr/>
        </p:nvSpPr>
        <p:spPr>
          <a:xfrm>
            <a:off x="159707" y="372692"/>
            <a:ext cx="10054679" cy="523220"/>
          </a:xfrm>
          <a:prstGeom prst="rect">
            <a:avLst/>
          </a:prstGeom>
          <a:noFill/>
        </p:spPr>
        <p:txBody>
          <a:bodyPr wrap="square" rtlCol="0">
            <a:spAutoFit/>
          </a:bodyPr>
          <a:lstStyle/>
          <a:p>
            <a:r>
              <a:rPr lang="en-GB" sz="2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Community Transport in Rural Areas a Shared resource</a:t>
            </a:r>
          </a:p>
        </p:txBody>
      </p:sp>
      <p:sp>
        <p:nvSpPr>
          <p:cNvPr id="16" name="Rectangle 15">
            <a:extLst>
              <a:ext uri="{FF2B5EF4-FFF2-40B4-BE49-F238E27FC236}">
                <a16:creationId xmlns:a16="http://schemas.microsoft.com/office/drawing/2014/main" id="{3AEFBA09-10C4-D219-CB90-9DDC07D80D7B}"/>
              </a:ext>
            </a:extLst>
          </p:cNvPr>
          <p:cNvSpPr/>
          <p:nvPr/>
        </p:nvSpPr>
        <p:spPr>
          <a:xfrm>
            <a:off x="0" y="3778898"/>
            <a:ext cx="12192000" cy="310709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14" name="TextBox 13">
            <a:extLst>
              <a:ext uri="{FF2B5EF4-FFF2-40B4-BE49-F238E27FC236}">
                <a16:creationId xmlns:a16="http://schemas.microsoft.com/office/drawing/2014/main" id="{7C4884CD-FB32-5A5D-493F-77CB6BDEEE6E}"/>
              </a:ext>
            </a:extLst>
          </p:cNvPr>
          <p:cNvSpPr txBox="1"/>
          <p:nvPr/>
        </p:nvSpPr>
        <p:spPr>
          <a:xfrm>
            <a:off x="391886" y="3931337"/>
            <a:ext cx="11548967" cy="2954655"/>
          </a:xfrm>
          <a:prstGeom prst="rect">
            <a:avLst/>
          </a:prstGeom>
          <a:noFill/>
        </p:spPr>
        <p:txBody>
          <a:bodyPr wrap="square" rtlCol="0">
            <a:spAutoFit/>
          </a:bodyPr>
          <a:lstStyle/>
          <a:p>
            <a:pPr algn="ctr"/>
            <a:r>
              <a:rPr lang="en-GB" sz="2400" b="1" dirty="0">
                <a:solidFill>
                  <a:schemeClr val="bg1"/>
                </a:solidFill>
                <a:latin typeface="Aptos" panose="020B0004020202020204" pitchFamily="34" charset="0"/>
              </a:rPr>
              <a:t>What the data tells us</a:t>
            </a:r>
          </a:p>
          <a:p>
            <a:pPr algn="ctr"/>
            <a:r>
              <a:rPr lang="en-GB" dirty="0">
                <a:solidFill>
                  <a:schemeClr val="bg1"/>
                </a:solidFill>
                <a:latin typeface="Aptos" panose="020B0004020202020204" pitchFamily="34" charset="0"/>
              </a:rPr>
              <a:t>Just under half of community transport within rural areas operates across more than one local authority area compared to less than a third in urban areas</a:t>
            </a:r>
          </a:p>
          <a:p>
            <a:pPr algn="ctr"/>
            <a:endParaRPr lang="en-GB" dirty="0">
              <a:solidFill>
                <a:schemeClr val="bg1"/>
              </a:solidFill>
              <a:latin typeface="Aptos" panose="020B0004020202020204" pitchFamily="34" charset="0"/>
            </a:endParaRPr>
          </a:p>
          <a:p>
            <a:pPr algn="ctr"/>
            <a:r>
              <a:rPr lang="en-GB" dirty="0">
                <a:solidFill>
                  <a:schemeClr val="bg1"/>
                </a:solidFill>
                <a:latin typeface="Aptos" panose="020B0004020202020204" pitchFamily="34" charset="0"/>
              </a:rPr>
              <a:t>While this creates a challenge for community transport to work with and seek investment from each individual area it presents an opportunity for local authorities to work collaboratively and invest in CT in multiple areas</a:t>
            </a:r>
          </a:p>
          <a:p>
            <a:pPr algn="ctr"/>
            <a:endParaRPr lang="en-GB" dirty="0">
              <a:solidFill>
                <a:schemeClr val="bg1"/>
              </a:solidFill>
              <a:latin typeface="Aptos" panose="020B0004020202020204" pitchFamily="34" charset="0"/>
            </a:endParaRPr>
          </a:p>
          <a:p>
            <a:pPr algn="ctr"/>
            <a:r>
              <a:rPr lang="en-GB" dirty="0">
                <a:solidFill>
                  <a:schemeClr val="bg1"/>
                </a:solidFill>
                <a:latin typeface="Aptos" panose="020B0004020202020204" pitchFamily="34" charset="0"/>
              </a:rPr>
              <a:t>Community transport is a vital part of the transport system in rural areas collectively it can be invested in to ensure a sustainable future.</a:t>
            </a:r>
          </a:p>
          <a:p>
            <a:endParaRPr lang="en-GB" dirty="0">
              <a:latin typeface="Aptos" panose="020B0004020202020204" pitchFamily="34" charset="0"/>
            </a:endParaRPr>
          </a:p>
        </p:txBody>
      </p:sp>
      <p:graphicFrame>
        <p:nvGraphicFramePr>
          <p:cNvPr id="2" name="Chart 1">
            <a:extLst>
              <a:ext uri="{FF2B5EF4-FFF2-40B4-BE49-F238E27FC236}">
                <a16:creationId xmlns:a16="http://schemas.microsoft.com/office/drawing/2014/main" id="{63C6479A-2BEF-2AA5-3818-EA15197C9360}"/>
              </a:ext>
            </a:extLst>
          </p:cNvPr>
          <p:cNvGraphicFramePr>
            <a:graphicFrameLocks/>
          </p:cNvGraphicFramePr>
          <p:nvPr>
            <p:extLst>
              <p:ext uri="{D42A27DB-BD31-4B8C-83A1-F6EECF244321}">
                <p14:modId xmlns:p14="http://schemas.microsoft.com/office/powerpoint/2010/main" val="2363842012"/>
              </p:ext>
            </p:extLst>
          </p:nvPr>
        </p:nvGraphicFramePr>
        <p:xfrm>
          <a:off x="1823406" y="1274394"/>
          <a:ext cx="7800653" cy="2270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317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6DC7377-20AE-575B-2617-5D3F91960780}"/>
              </a:ext>
            </a:extLst>
          </p:cNvPr>
          <p:cNvGrpSpPr/>
          <p:nvPr/>
        </p:nvGrpSpPr>
        <p:grpSpPr>
          <a:xfrm>
            <a:off x="268512" y="966796"/>
            <a:ext cx="5413830" cy="5788297"/>
            <a:chOff x="6096000" y="0"/>
            <a:chExt cx="5950858" cy="6439738"/>
          </a:xfrm>
        </p:grpSpPr>
        <p:pic>
          <p:nvPicPr>
            <p:cNvPr id="3" name="Picture 2">
              <a:extLst>
                <a:ext uri="{FF2B5EF4-FFF2-40B4-BE49-F238E27FC236}">
                  <a16:creationId xmlns:a16="http://schemas.microsoft.com/office/drawing/2014/main" id="{98B20001-880B-AC11-C7DA-4BCF16EF03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0"/>
              <a:ext cx="5950858" cy="6439738"/>
            </a:xfrm>
            <a:prstGeom prst="rect">
              <a:avLst/>
            </a:prstGeom>
          </p:spPr>
        </p:pic>
        <p:sp>
          <p:nvSpPr>
            <p:cNvPr id="4" name="Rectangle 3">
              <a:extLst>
                <a:ext uri="{FF2B5EF4-FFF2-40B4-BE49-F238E27FC236}">
                  <a16:creationId xmlns:a16="http://schemas.microsoft.com/office/drawing/2014/main" id="{2A81D38A-AFBC-7D90-036D-6B5D09E2F4CB}"/>
                </a:ext>
              </a:extLst>
            </p:cNvPr>
            <p:cNvSpPr/>
            <p:nvPr/>
          </p:nvSpPr>
          <p:spPr>
            <a:xfrm>
              <a:off x="6096000" y="145143"/>
              <a:ext cx="3802743" cy="2162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243C88DC-D9A0-5409-B43C-1EEEE03C5A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6173" y="1963364"/>
            <a:ext cx="5646057" cy="3236686"/>
          </a:xfrm>
          <a:prstGeom prst="rect">
            <a:avLst/>
          </a:prstGeom>
        </p:spPr>
      </p:pic>
      <p:sp>
        <p:nvSpPr>
          <p:cNvPr id="7" name="TextBox 6">
            <a:extLst>
              <a:ext uri="{FF2B5EF4-FFF2-40B4-BE49-F238E27FC236}">
                <a16:creationId xmlns:a16="http://schemas.microsoft.com/office/drawing/2014/main" id="{F113B11B-5FD3-5DC4-8FA6-FD00936D8BB6}"/>
              </a:ext>
            </a:extLst>
          </p:cNvPr>
          <p:cNvSpPr txBox="1"/>
          <p:nvPr/>
        </p:nvSpPr>
        <p:spPr>
          <a:xfrm>
            <a:off x="408069" y="1282030"/>
            <a:ext cx="2590713" cy="523220"/>
          </a:xfrm>
          <a:prstGeom prst="rect">
            <a:avLst/>
          </a:prstGeom>
          <a:noFill/>
        </p:spPr>
        <p:txBody>
          <a:bodyPr wrap="square" rtlCol="0">
            <a:spAutoFit/>
          </a:bodyPr>
          <a:lstStyle/>
          <a:p>
            <a:r>
              <a:rPr lang="en-GB" sz="2800" b="1" dirty="0">
                <a:latin typeface="Open Sans" panose="020B0606030504020204" pitchFamily="34" charset="0"/>
                <a:ea typeface="Open Sans" panose="020B0606030504020204" pitchFamily="34" charset="0"/>
                <a:cs typeface="Open Sans" panose="020B0606030504020204" pitchFamily="34" charset="0"/>
              </a:rPr>
              <a:t>Social Value</a:t>
            </a:r>
          </a:p>
        </p:txBody>
      </p:sp>
      <p:sp>
        <p:nvSpPr>
          <p:cNvPr id="8" name="TextBox 7">
            <a:extLst>
              <a:ext uri="{FF2B5EF4-FFF2-40B4-BE49-F238E27FC236}">
                <a16:creationId xmlns:a16="http://schemas.microsoft.com/office/drawing/2014/main" id="{B94719C9-0377-E9EE-7483-5A595F62229E}"/>
              </a:ext>
            </a:extLst>
          </p:cNvPr>
          <p:cNvSpPr txBox="1"/>
          <p:nvPr/>
        </p:nvSpPr>
        <p:spPr>
          <a:xfrm>
            <a:off x="6981372" y="1282030"/>
            <a:ext cx="3715657" cy="523220"/>
          </a:xfrm>
          <a:prstGeom prst="rect">
            <a:avLst/>
          </a:prstGeom>
          <a:noFill/>
        </p:spPr>
        <p:txBody>
          <a:bodyPr wrap="square" rtlCol="0">
            <a:spAutoFit/>
          </a:bodyPr>
          <a:lstStyle/>
          <a:p>
            <a:pPr algn="ctr"/>
            <a:r>
              <a:rPr lang="en-GB" sz="2800" b="1" dirty="0">
                <a:latin typeface="Open Sans" panose="020B0606030504020204" pitchFamily="34" charset="0"/>
                <a:ea typeface="Open Sans" panose="020B0606030504020204" pitchFamily="34" charset="0"/>
                <a:cs typeface="Open Sans" panose="020B0606030504020204" pitchFamily="34" charset="0"/>
              </a:rPr>
              <a:t>Wider Benefits</a:t>
            </a:r>
          </a:p>
        </p:txBody>
      </p:sp>
      <p:cxnSp>
        <p:nvCxnSpPr>
          <p:cNvPr id="10" name="Straight Connector 9">
            <a:extLst>
              <a:ext uri="{FF2B5EF4-FFF2-40B4-BE49-F238E27FC236}">
                <a16:creationId xmlns:a16="http://schemas.microsoft.com/office/drawing/2014/main" id="{FC0CAEC0-D0C8-F32A-7D6C-0A5223BD14F1}"/>
              </a:ext>
            </a:extLst>
          </p:cNvPr>
          <p:cNvCxnSpPr>
            <a:cxnSpLocks/>
          </p:cNvCxnSpPr>
          <p:nvPr/>
        </p:nvCxnSpPr>
        <p:spPr>
          <a:xfrm>
            <a:off x="6093096" y="1387913"/>
            <a:ext cx="0" cy="50344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8D537F7D-4881-425D-9C0C-F9F0FA3882EF}"/>
              </a:ext>
            </a:extLst>
          </p:cNvPr>
          <p:cNvSpPr txBox="1"/>
          <p:nvPr/>
        </p:nvSpPr>
        <p:spPr>
          <a:xfrm>
            <a:off x="188684" y="443576"/>
            <a:ext cx="5907315" cy="523220"/>
          </a:xfrm>
          <a:prstGeom prst="rect">
            <a:avLst/>
          </a:prstGeom>
          <a:solidFill>
            <a:srgbClr val="00B0F0"/>
          </a:solidFill>
        </p:spPr>
        <p:txBody>
          <a:bodyPr wrap="square" rtlCol="0">
            <a:spAutoFit/>
          </a:bodyPr>
          <a:lstStyle/>
          <a:p>
            <a:pPr algn="ctr"/>
            <a:r>
              <a:rPr lang="en-GB" sz="2800" b="1">
                <a:solidFill>
                  <a:schemeClr val="bg1"/>
                </a:solidFill>
                <a:latin typeface="Tenorite" panose="00000500000000000000" pitchFamily="2" charset="0"/>
              </a:rPr>
              <a:t>Impact of Community Transport</a:t>
            </a:r>
          </a:p>
        </p:txBody>
      </p:sp>
    </p:spTree>
    <p:extLst>
      <p:ext uri="{BB962C8B-B14F-4D97-AF65-F5344CB8AC3E}">
        <p14:creationId xmlns:p14="http://schemas.microsoft.com/office/powerpoint/2010/main" val="2763264341"/>
      </p:ext>
    </p:extLst>
  </p:cSld>
  <p:clrMapOvr>
    <a:masterClrMapping/>
  </p:clrMapOvr>
</p:sld>
</file>

<file path=ppt/theme/theme1.xml><?xml version="1.0" encoding="utf-8"?>
<a:theme xmlns:a="http://schemas.openxmlformats.org/drawingml/2006/main" name="Office Theme">
  <a:themeElements>
    <a:clrScheme name="CTA Brand">
      <a:dk1>
        <a:srgbClr val="000000"/>
      </a:dk1>
      <a:lt1>
        <a:sysClr val="window" lastClr="FFFFFF"/>
      </a:lt1>
      <a:dk2>
        <a:srgbClr val="000000"/>
      </a:dk2>
      <a:lt2>
        <a:srgbClr val="FFFFFF"/>
      </a:lt2>
      <a:accent1>
        <a:srgbClr val="00B0F0"/>
      </a:accent1>
      <a:accent2>
        <a:srgbClr val="A84D98"/>
      </a:accent2>
      <a:accent3>
        <a:srgbClr val="30A2A1"/>
      </a:accent3>
      <a:accent4>
        <a:srgbClr val="60519D"/>
      </a:accent4>
      <a:accent5>
        <a:srgbClr val="A02B93"/>
      </a:accent5>
      <a:accent6>
        <a:srgbClr val="217AA7"/>
      </a:accent6>
      <a:hlink>
        <a:srgbClr val="843D77"/>
      </a:hlink>
      <a:folHlink>
        <a:srgbClr val="287F7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A Brand Template - UK wide" id="{F8ABE92F-A875-4084-9786-620FC4A416EF}" vid="{4F35FD4F-2DF0-441F-B5D2-F62EE1F7B7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105F713974794C8B6326CA65BA43C4" ma:contentTypeVersion="8" ma:contentTypeDescription="Create a new document." ma:contentTypeScope="" ma:versionID="673e704b6e8ab1825710d062d6f47bc2">
  <xsd:schema xmlns:xsd="http://www.w3.org/2001/XMLSchema" xmlns:xs="http://www.w3.org/2001/XMLSchema" xmlns:p="http://schemas.microsoft.com/office/2006/metadata/properties" xmlns:ns2="bc6596c8-38e5-45b9-9de6-a192dc865d07" targetNamespace="http://schemas.microsoft.com/office/2006/metadata/properties" ma:root="true" ma:fieldsID="08dac1a43d225493c1817643b2465c9b" ns2:_="">
    <xsd:import namespace="bc6596c8-38e5-45b9-9de6-a192dc865d0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596c8-38e5-45b9-9de6-a192dc865d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F451CA-B179-402E-9E48-61310F11147C}">
  <ds:schemaRefs>
    <ds:schemaRef ds:uri="http://schemas.microsoft.com/sharepoint/v3/contenttype/forms"/>
  </ds:schemaRefs>
</ds:datastoreItem>
</file>

<file path=customXml/itemProps2.xml><?xml version="1.0" encoding="utf-8"?>
<ds:datastoreItem xmlns:ds="http://schemas.openxmlformats.org/officeDocument/2006/customXml" ds:itemID="{BD881856-75CE-41E4-AD65-DE80E1F2C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596c8-38e5-45b9-9de6-a192dc865d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B9A0AC-D7FF-4671-9091-92E59ECF6B86}">
  <ds:schemaRefs>
    <ds:schemaRef ds:uri="http://schemas.microsoft.com/office/2006/documentManagement/types"/>
    <ds:schemaRef ds:uri="http://purl.org/dc/elements/1.1/"/>
    <ds:schemaRef ds:uri="bc6596c8-38e5-45b9-9de6-a192dc865d07"/>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CTA Brand Template</Template>
  <TotalTime>91</TotalTime>
  <Words>1423</Words>
  <Application>Microsoft Office PowerPoint</Application>
  <PresentationFormat>Widescreen</PresentationFormat>
  <Paragraphs>166</Paragraphs>
  <Slides>15</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Courier New</vt:lpstr>
      <vt:lpstr>Helvetica</vt:lpstr>
      <vt:lpstr>Open Sans</vt:lpstr>
      <vt:lpstr>Open Sans Light</vt:lpstr>
      <vt:lpstr>Tenorite</vt:lpstr>
      <vt:lpstr>var(--cta-bold-font)</vt:lpstr>
      <vt:lpstr>Office Theme</vt:lpstr>
      <vt:lpstr>Community Transport – More than a Bus </vt:lpstr>
      <vt:lpstr>PowerPoint Presentation</vt:lpstr>
      <vt:lpstr>Development Support</vt:lpstr>
      <vt:lpstr>PowerPoint Presentation</vt:lpstr>
      <vt:lpstr>PowerPoint Presentation</vt:lpstr>
      <vt:lpstr>Community Transport in Rural Areas compared to Urban</vt:lpstr>
      <vt:lpstr>PowerPoint Presentation</vt:lpstr>
      <vt:lpstr>PowerPoint Presentation</vt:lpstr>
      <vt:lpstr>PowerPoint Presentation</vt:lpstr>
      <vt:lpstr>PowerPoint Presentation</vt:lpstr>
      <vt:lpstr>PowerPoint Presentation</vt:lpstr>
      <vt:lpstr>Prioritising Deep Dive Areas</vt:lpstr>
      <vt:lpstr>PowerPoint Presentation</vt:lpstr>
      <vt:lpstr>PowerPoint Presentation</vt:lpstr>
      <vt:lpstr>Upcoming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Caroline Whitney</dc:creator>
  <cp:lastModifiedBy>Caroline Whitney</cp:lastModifiedBy>
  <cp:revision>2</cp:revision>
  <dcterms:created xsi:type="dcterms:W3CDTF">2025-03-13T14:36:42Z</dcterms:created>
  <dcterms:modified xsi:type="dcterms:W3CDTF">2025-03-13T16:12:05Z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0x010100E2105F713974794C8B6326CA65BA43C4</vt:lpwstr>
  </property>
  <property fmtid="{D5CDD505-2E9C-101B-9397-08002B2CF9AE}" pid="3" name="MediaServiceImageTags">
    <vt:lpwstr/>
  </property>
  <property fmtid="{D5CDD505-2E9C-101B-9397-08002B2CF9AE}" pid="4" name="Order">
    <vt:r8>7104900</vt:r8>
  </property>
  <property fmtid="{D5CDD505-2E9C-101B-9397-08002B2CF9AE}" pid="5" name="xd_Signature">
    <vt:bool>false</vt:bool>
  </property>
  <property fmtid="{D5CDD505-2E9C-101B-9397-08002B2CF9AE}" pid="6" name="Year">
    <vt:r8>2023</vt:r8>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